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cmAuthor id="3" name="Ramesh Sannareddy" initials="RS" lastIdx="7" clrIdx="2"/>
  <p:cmAuthor id="4" name="UPKAR LIDDER" initials="UL" lastIdx="2" clrIdx="3"/>
  <p:cmAuthor id="5" name="Leon Katsnelson" initials="LK" lastIdx="21" clrIdx="4"/>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0948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188"/>
    <p:restoredTop sz="85169"/>
  </p:normalViewPr>
  <p:slideViewPr>
    <p:cSldViewPr snapToGrid="0" snapToObjects="1" showGuides="1">
      <p:cViewPr varScale="1">
        <p:scale>
          <a:sx n="132" d="100"/>
          <a:sy n="132" d="100"/>
        </p:scale>
        <p:origin x="1592" y="18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5/27/25</a:t>
            </a:fld>
            <a:endParaRPr lang="en-US"/>
          </a:p>
        </p:txBody>
      </p:sp>
      <p:sp>
        <p:nvSpPr>
          <p:cNvPr id="4" name="Footer Placeholder 3"/>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5/27/25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5/27/25</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5/27/25</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p:cNvSpPr>
            <a:spLocks noGrp="1"/>
          </p:cNvSpPr>
          <p:nvPr>
            <p:ph type="ftr" sz="quarter" idx="10"/>
          </p:nvPr>
        </p:nvSpPr>
        <p:spPr>
          <a:xfrm>
            <a:off x="4038600" y="6356350"/>
            <a:ext cx="4114800" cy="365125"/>
          </a:xfrm>
          <a:prstGeom prst="rect">
            <a:avLst/>
          </a:prstGeom>
        </p:spPr>
        <p:txBody>
          <a:bodyPr/>
          <a:lstStyle/>
          <a:p>
            <a:endParaRPr lang="en-US"/>
          </a:p>
        </p:txBody>
      </p:sp>
    </p:spTree>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p:cNvSpPr>
            <a:spLocks noGrp="1"/>
          </p:cNvSpPr>
          <p:nvPr>
            <p:ph type="ftr" sz="quarter" idx="10"/>
          </p:nvPr>
        </p:nvSpPr>
        <p:spPr>
          <a:xfrm>
            <a:off x="4038600" y="6356350"/>
            <a:ext cx="4114800" cy="365125"/>
          </a:xfrm>
          <a:prstGeom prst="rect">
            <a:avLst/>
          </a:prstGeom>
        </p:spPr>
        <p:txBody>
          <a:bodyPr/>
          <a:lstStyle/>
          <a:p>
            <a:endParaRPr lang="en-US"/>
          </a:p>
        </p:txBody>
      </p:sp>
    </p:spTree>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5/27/25</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5/27/25</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5/27/25</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5/27/25</a:t>
            </a:fld>
            <a:endParaRPr lang="en-US"/>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5/27/25</a:t>
            </a:fld>
            <a:endParaRPr lang="en-US"/>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5/27/25</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5/27/25</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5/27/25</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williamwang-ty/ibm-ds-capstone/blob/main/Module1/Data%20wrangling.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williamwang-ty/ibm-ds-capstone/blob/main/Module2/EDA%20with%20Visualiza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williamwang-ty/ibm-ds-capstone/blob/main/Module2/EDA%20with%20SQL.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williamwang-ty/ibm-ds-capstone/blob/main/Module3/Interactive%20Visual%20Analytics%20with%20Folium.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williamwang-ty/ibm-ds-capstone/blob/main/Module3/spacex_dash_app.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github.com/williamwang-ty/ibm-ds-capstone/blob/main/Module4/Machine%20Learning%20Prediction.ipynb" TargetMode="Externa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30.jpg"/><Relationship Id="rId4" Type="http://schemas.openxmlformats.org/officeDocument/2006/relationships/image" Target="../media/image29.jpg"/></Relationships>
</file>

<file path=ppt/slides/_rels/slide3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4.png"/></Relationships>
</file>

<file path=ppt/slides/_rels/slide4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hyperlink" Target="https://github.com/williamwang-ty/ibm-ds-capstone" TargetMode="External"/></Relationships>
</file>

<file path=ppt/slides/_rels/slide47.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williamwang-ty/ibm-ds-capstone/blob/main/Module1/Data%20Collection%20Api.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williamwang-ty/ibm-ds-capstone/blob/main/Module1/Data%20Collection%20with%20Web%20Scraping.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p:cNvSpPr txBox="1"/>
          <p:nvPr/>
        </p:nvSpPr>
        <p:spPr>
          <a:xfrm>
            <a:off x="888545" y="4568734"/>
            <a:ext cx="6343527" cy="923330"/>
          </a:xfrm>
          <a:prstGeom prst="rect">
            <a:avLst/>
          </a:prstGeom>
          <a:noFill/>
        </p:spPr>
        <p:txBody>
          <a:bodyPr wrap="square" lIns="91440" tIns="45720" rIns="91440" bIns="45720" rtlCol="0" anchor="t">
            <a:spAutoFit/>
          </a:bodyPr>
          <a:lstStyle/>
          <a:p>
            <a:r>
              <a:rPr lang="en-US" dirty="0" err="1">
                <a:solidFill>
                  <a:schemeClr val="bg2"/>
                </a:solidFill>
                <a:latin typeface="Abadi"/>
                <a:ea typeface="SF Pro" pitchFamily="2" charset="0"/>
                <a:cs typeface="SF Pro" pitchFamily="2" charset="0"/>
              </a:rPr>
              <a:t>Tianyang</a:t>
            </a:r>
            <a:r>
              <a:rPr lang="en-US" dirty="0">
                <a:solidFill>
                  <a:schemeClr val="bg2"/>
                </a:solidFill>
                <a:latin typeface="Abadi"/>
                <a:ea typeface="SF Pro" pitchFamily="2" charset="0"/>
                <a:cs typeface="SF Pro" pitchFamily="2" charset="0"/>
              </a:rPr>
              <a:t> Wang</a:t>
            </a:r>
          </a:p>
          <a:p>
            <a:r>
              <a:rPr lang="en-US" dirty="0">
                <a:solidFill>
                  <a:schemeClr val="bg2"/>
                </a:solidFill>
                <a:latin typeface="Abadi"/>
                <a:ea typeface="SF Pro" pitchFamily="2" charset="0"/>
                <a:cs typeface="SF Pro" pitchFamily="2" charset="0"/>
              </a:rPr>
              <a:t>https://</a:t>
            </a:r>
            <a:r>
              <a:rPr lang="en-US" dirty="0" err="1">
                <a:solidFill>
                  <a:schemeClr val="bg2"/>
                </a:solidFill>
                <a:latin typeface="Abadi"/>
                <a:ea typeface="SF Pro" pitchFamily="2" charset="0"/>
                <a:cs typeface="SF Pro" pitchFamily="2" charset="0"/>
              </a:rPr>
              <a:t>github.com</a:t>
            </a:r>
            <a:r>
              <a:rPr lang="en-US" dirty="0">
                <a:solidFill>
                  <a:schemeClr val="bg2"/>
                </a:solidFill>
                <a:latin typeface="Abadi"/>
                <a:ea typeface="SF Pro" pitchFamily="2" charset="0"/>
                <a:cs typeface="SF Pro" pitchFamily="2" charset="0"/>
              </a:rPr>
              <a:t>/williamwang-ty/</a:t>
            </a:r>
            <a:r>
              <a:rPr lang="en-US" dirty="0" err="1">
                <a:solidFill>
                  <a:schemeClr val="bg2"/>
                </a:solidFill>
                <a:latin typeface="Abadi"/>
                <a:ea typeface="SF Pro" pitchFamily="2" charset="0"/>
                <a:cs typeface="SF Pro" pitchFamily="2" charset="0"/>
              </a:rPr>
              <a:t>ibm</a:t>
            </a:r>
            <a:r>
              <a:rPr lang="en-US" dirty="0">
                <a:solidFill>
                  <a:schemeClr val="bg2"/>
                </a:solidFill>
                <a:latin typeface="Abadi"/>
                <a:ea typeface="SF Pro" pitchFamily="2" charset="0"/>
                <a:cs typeface="SF Pro" pitchFamily="2" charset="0"/>
              </a:rPr>
              <a:t>-ds-capstone</a:t>
            </a:r>
          </a:p>
          <a:p>
            <a:r>
              <a:rPr lang="en-US" dirty="0">
                <a:solidFill>
                  <a:schemeClr val="bg2"/>
                </a:solidFill>
                <a:latin typeface="Abadi" panose="020B0604020104020204" pitchFamily="34" charset="0"/>
                <a:ea typeface="SF Pro" pitchFamily="2" charset="0"/>
                <a:cs typeface="SF Pro" pitchFamily="2" charset="0"/>
              </a:rPr>
              <a:t>27/05/2025</a:t>
            </a:r>
          </a:p>
        </p:txBody>
      </p:sp>
      <p:pic>
        <p:nvPicPr>
          <p:cNvPr id="2" name="Picture 2" descr="IBM Skills Network Logo - Horizontal-noai copy.png"/>
          <p:cNvPicPr>
            <a:picLocks noChangeAspect="1"/>
          </p:cNvPicPr>
          <p:nvPr/>
        </p:nvPicPr>
        <p:blipFill>
          <a:blip r:embed="rId3"/>
          <a:stretch>
            <a:fillRect/>
          </a:stretch>
        </p:blipFill>
        <p:spPr>
          <a:xfrm>
            <a:off x="889820" y="676828"/>
            <a:ext cx="2104103" cy="629183"/>
          </a:xfrm>
          <a:prstGeom prst="rect">
            <a:avLst/>
          </a:prstGeom>
        </p:spPr>
      </p:pic>
    </p:spTree>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p:cNvSpPr>
            <a:spLocks noGrp="1"/>
          </p:cNvSpPr>
          <p:nvPr>
            <p:ph idx="4294967295"/>
          </p:nvPr>
        </p:nvSpPr>
        <p:spPr>
          <a:xfrm>
            <a:off x="770011" y="1825625"/>
            <a:ext cx="8975652" cy="4351338"/>
          </a:xfrm>
          <a:prstGeom prst="rect">
            <a:avLst/>
          </a:prstGeom>
        </p:spPr>
        <p:txBody>
          <a:bodyPr/>
          <a:lstStyle/>
          <a:p>
            <a:pPr>
              <a:buNone/>
            </a:pPr>
            <a:r>
              <a:rPr lang="en-US" sz="1800" dirty="0"/>
              <a:t>Create a new training label column called </a:t>
            </a:r>
            <a:r>
              <a:rPr lang="en-US" sz="1800" b="1" dirty="0"/>
              <a:t>class</a:t>
            </a:r>
            <a:r>
              <a:rPr lang="en-US" sz="1800" dirty="0"/>
              <a:t>, where </a:t>
            </a:r>
            <a:r>
              <a:rPr lang="en-US" sz="1800" b="1" dirty="0"/>
              <a:t>successful landings = 1</a:t>
            </a:r>
            <a:r>
              <a:rPr lang="en-US" sz="1800" dirty="0"/>
              <a:t> and </a:t>
            </a:r>
            <a:r>
              <a:rPr lang="en-US" sz="1800" b="1" dirty="0"/>
              <a:t>failures = 0</a:t>
            </a:r>
            <a:r>
              <a:rPr lang="en-US" sz="1800" dirty="0"/>
              <a:t>.</a:t>
            </a:r>
          </a:p>
          <a:p>
            <a:pPr>
              <a:buNone/>
            </a:pPr>
            <a:endParaRPr lang="en-US" sz="1800" dirty="0"/>
          </a:p>
          <a:p>
            <a:pPr>
              <a:buNone/>
            </a:pPr>
            <a:r>
              <a:rPr lang="en-US" sz="1800" dirty="0"/>
              <a:t>The </a:t>
            </a:r>
            <a:r>
              <a:rPr lang="en-US" sz="1800" b="1" dirty="0"/>
              <a:t>Outcome</a:t>
            </a:r>
            <a:r>
              <a:rPr lang="en-US" sz="1800" dirty="0"/>
              <a:t> column includes both </a:t>
            </a:r>
            <a:r>
              <a:rPr lang="en-US" sz="1800" i="1" dirty="0"/>
              <a:t>Mission Outcome</a:t>
            </a:r>
            <a:r>
              <a:rPr lang="en-US" sz="1800" dirty="0"/>
              <a:t> and </a:t>
            </a:r>
            <a:r>
              <a:rPr lang="en-US" sz="1800" i="1" dirty="0"/>
              <a:t>Landing Location</a:t>
            </a:r>
            <a:r>
              <a:rPr lang="en-US" sz="1800" dirty="0"/>
              <a:t>.</a:t>
            </a:r>
          </a:p>
          <a:p>
            <a:pPr>
              <a:buNone/>
            </a:pPr>
            <a:endParaRPr lang="en-US" sz="1800" dirty="0"/>
          </a:p>
          <a:p>
            <a:pPr>
              <a:buNone/>
            </a:pPr>
            <a:r>
              <a:rPr lang="en-US" sz="1800" b="1" dirty="0"/>
              <a:t>Label Mapping:</a:t>
            </a:r>
            <a:endParaRPr lang="en-US" sz="1800" dirty="0"/>
          </a:p>
          <a:p>
            <a:pPr>
              <a:buFont typeface="Arial" panose="020B0604020202020204" pitchFamily="34" charset="0"/>
              <a:buChar char="•"/>
            </a:pPr>
            <a:r>
              <a:rPr lang="en-US" sz="1800" dirty="0"/>
              <a:t>Assign </a:t>
            </a:r>
            <a:r>
              <a:rPr lang="en-US" sz="1800" b="1" dirty="0"/>
              <a:t>1</a:t>
            </a:r>
            <a:r>
              <a:rPr lang="en-US" sz="1800" dirty="0"/>
              <a:t> to: True ASDS, True RTLS, True Ocean</a:t>
            </a:r>
          </a:p>
          <a:p>
            <a:pPr>
              <a:buFont typeface="Arial" panose="020B0604020202020204" pitchFamily="34" charset="0"/>
              <a:buChar char="•"/>
            </a:pPr>
            <a:r>
              <a:rPr lang="en-US" sz="1800" dirty="0"/>
              <a:t>Assign </a:t>
            </a:r>
            <a:r>
              <a:rPr lang="en-US" sz="1800" b="1" dirty="0"/>
              <a:t>0</a:t>
            </a:r>
            <a:r>
              <a:rPr lang="en-US" sz="1800" dirty="0"/>
              <a:t> to: None None, False ASDS, None ASDS, False Ocean, False RTLS</a:t>
            </a:r>
          </a:p>
          <a:p>
            <a:pPr>
              <a:buFont typeface="Arial" panose="020B0604020202020204" pitchFamily="34" charset="0"/>
              <a:buChar char="•"/>
            </a:pPr>
            <a:endParaRPr lang="en-US" sz="1800" dirty="0"/>
          </a:p>
          <a:p>
            <a:pPr>
              <a:buFont typeface="Arial" panose="020B0604020202020204" pitchFamily="34" charset="0"/>
              <a:buChar char="•"/>
            </a:pPr>
            <a:r>
              <a:rPr lang="en-US" sz="1800" dirty="0"/>
              <a:t>GitHub URL:</a:t>
            </a:r>
            <a:endParaRPr lang="en-US" dirty="0"/>
          </a:p>
          <a:p>
            <a:r>
              <a:rPr lang="en-US" sz="1600" dirty="0">
                <a:hlinkClick r:id="rId3"/>
              </a:rPr>
              <a:t>https://</a:t>
            </a:r>
            <a:r>
              <a:rPr lang="en-US" sz="1600" dirty="0" err="1">
                <a:hlinkClick r:id="rId3"/>
              </a:rPr>
              <a:t>github.com</a:t>
            </a:r>
            <a:r>
              <a:rPr lang="en-US" sz="1600" dirty="0">
                <a:hlinkClick r:id="rId3"/>
              </a:rPr>
              <a:t>/williamwang-ty/</a:t>
            </a:r>
            <a:r>
              <a:rPr lang="en-US" sz="1600" dirty="0" err="1">
                <a:hlinkClick r:id="rId3"/>
              </a:rPr>
              <a:t>ibm</a:t>
            </a:r>
            <a:r>
              <a:rPr lang="en-US" sz="1600" dirty="0">
                <a:hlinkClick r:id="rId3"/>
              </a:rPr>
              <a:t>-ds-capstone/blob/main/Module1/Data%20wrangling.ipynb</a:t>
            </a:r>
            <a:endParaRPr lang="en-US" sz="1600" dirty="0"/>
          </a:p>
          <a:p>
            <a:endParaRPr lang="en-US" dirty="0"/>
          </a:p>
        </p:txBody>
      </p:sp>
      <p:sp>
        <p:nvSpPr>
          <p:cNvPr id="8"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p:cNvSpPr>
            <a:spLocks noGrp="1"/>
          </p:cNvSpPr>
          <p:nvPr>
            <p:ph idx="4294967295"/>
          </p:nvPr>
        </p:nvSpPr>
        <p:spPr>
          <a:xfrm>
            <a:off x="770012" y="1401288"/>
            <a:ext cx="10250290" cy="4918061"/>
          </a:xfrm>
          <a:prstGeom prst="rect">
            <a:avLst/>
          </a:prstGeom>
        </p:spPr>
        <p:txBody>
          <a:bodyPr lIns="91440" tIns="45720" rIns="91440" bIns="45720" anchor="t"/>
          <a:lstStyle/>
          <a:p>
            <a:r>
              <a:rPr lang="en-US" sz="1600" dirty="0"/>
              <a:t>Exploratory Data Analysis (EDA) was performed on the following variables: </a:t>
            </a:r>
            <a:r>
              <a:rPr lang="en-US" sz="1600" b="1" dirty="0"/>
              <a:t>Flight Number, Payload Mass, Launch Site, Orbit, Class,</a:t>
            </a:r>
            <a:r>
              <a:rPr lang="en-US" sz="1600" dirty="0"/>
              <a:t> and </a:t>
            </a:r>
            <a:r>
              <a:rPr lang="en-US" sz="1600" b="1" dirty="0"/>
              <a:t>Year</a:t>
            </a:r>
            <a:r>
              <a:rPr lang="en-US" sz="1600" dirty="0"/>
              <a:t>.</a:t>
            </a:r>
          </a:p>
          <a:p>
            <a:endParaRPr lang="en-US" sz="1600" dirty="0"/>
          </a:p>
          <a:p>
            <a:r>
              <a:rPr lang="en-US" sz="1600" b="1" dirty="0"/>
              <a:t>Plots Used:</a:t>
            </a:r>
            <a:endParaRPr lang="en-US" sz="1600" dirty="0"/>
          </a:p>
          <a:p>
            <a:pPr lvl="1"/>
            <a:r>
              <a:rPr lang="en-US" sz="1200" dirty="0"/>
              <a:t>Flight Number vs. Payload Mass</a:t>
            </a:r>
          </a:p>
          <a:p>
            <a:pPr lvl="1"/>
            <a:r>
              <a:rPr lang="en-US" sz="1200" dirty="0"/>
              <a:t>Flight Number vs. Launch Site</a:t>
            </a:r>
          </a:p>
          <a:p>
            <a:pPr lvl="1"/>
            <a:r>
              <a:rPr lang="en-US" sz="1200" dirty="0"/>
              <a:t>Payload Mass vs. Launch Site</a:t>
            </a:r>
          </a:p>
          <a:p>
            <a:pPr lvl="1"/>
            <a:r>
              <a:rPr lang="en-US" sz="1200" dirty="0"/>
              <a:t>Orbit vs. Success Rate</a:t>
            </a:r>
          </a:p>
          <a:p>
            <a:pPr lvl="1"/>
            <a:r>
              <a:rPr lang="en-US" sz="1200" dirty="0"/>
              <a:t>Flight Number vs. Orbit</a:t>
            </a:r>
          </a:p>
          <a:p>
            <a:pPr lvl="1"/>
            <a:r>
              <a:rPr lang="en-US" sz="1200" dirty="0"/>
              <a:t>Payload vs. Orbit</a:t>
            </a:r>
          </a:p>
          <a:p>
            <a:pPr lvl="1"/>
            <a:r>
              <a:rPr lang="en-US" sz="1200" dirty="0"/>
              <a:t>Yearly Success Trend</a:t>
            </a:r>
          </a:p>
          <a:p>
            <a:pPr lvl="1"/>
            <a:endParaRPr lang="en-US" sz="1200" dirty="0"/>
          </a:p>
          <a:p>
            <a:r>
              <a:rPr lang="en-US" sz="1600" dirty="0"/>
              <a:t>Scatter plots, line charts, and bar plots were used to explore relationships between variables for potential use in the machine learning model.</a:t>
            </a:r>
          </a:p>
          <a:p>
            <a:endParaRPr lang="en-US" sz="1600" dirty="0"/>
          </a:p>
          <a:p>
            <a:r>
              <a:rPr lang="en-US" sz="1600" dirty="0"/>
              <a:t>GitHub URL: </a:t>
            </a:r>
          </a:p>
          <a:p>
            <a:r>
              <a:rPr lang="en-US" sz="1600" dirty="0">
                <a:hlinkClick r:id="rId3"/>
              </a:rPr>
              <a:t>https://</a:t>
            </a:r>
            <a:r>
              <a:rPr lang="en-US" sz="1600" dirty="0" err="1">
                <a:hlinkClick r:id="rId3"/>
              </a:rPr>
              <a:t>github.com</a:t>
            </a:r>
            <a:r>
              <a:rPr lang="en-US" sz="1600" dirty="0">
                <a:hlinkClick r:id="rId3"/>
              </a:rPr>
              <a:t>/williamwang-ty/</a:t>
            </a:r>
            <a:r>
              <a:rPr lang="en-US" sz="1600" dirty="0" err="1">
                <a:hlinkClick r:id="rId3"/>
              </a:rPr>
              <a:t>ibm</a:t>
            </a:r>
            <a:r>
              <a:rPr lang="en-US" sz="1600" dirty="0">
                <a:hlinkClick r:id="rId3"/>
              </a:rPr>
              <a:t>-ds-capstone/blob/main/Module2/EDA%20with%20Visualization.ipynb</a:t>
            </a:r>
            <a:endParaRPr lang="en-US" sz="1600" dirty="0"/>
          </a:p>
          <a:p>
            <a:pPr marL="0" indent="0">
              <a:buNone/>
            </a:pPr>
            <a:endParaRPr lang="en-US" dirty="0"/>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p:cNvSpPr>
            <a:spLocks noGrp="1"/>
          </p:cNvSpPr>
          <p:nvPr>
            <p:ph idx="4294967295"/>
          </p:nvPr>
        </p:nvSpPr>
        <p:spPr>
          <a:xfrm>
            <a:off x="770010" y="1496291"/>
            <a:ext cx="10515600" cy="4619501"/>
          </a:xfrm>
          <a:prstGeom prst="rect">
            <a:avLst/>
          </a:prstGeom>
        </p:spPr>
        <p:txBody>
          <a:bodyPr lIns="91440" tIns="45720" rIns="91440" bIns="45720" anchor="t"/>
          <a:lstStyle/>
          <a:p>
            <a:r>
              <a:rPr lang="en-US" sz="2400" dirty="0"/>
              <a:t>Loaded the dataset into an IBM DB2 database and queried it using SQL through Python.</a:t>
            </a:r>
          </a:p>
          <a:p>
            <a:endParaRPr lang="en-US" sz="2400" dirty="0"/>
          </a:p>
          <a:p>
            <a:r>
              <a:rPr lang="en-US" sz="2400" dirty="0"/>
              <a:t>Queries were used to explore:</a:t>
            </a:r>
          </a:p>
          <a:p>
            <a:pPr lvl="1"/>
            <a:r>
              <a:rPr lang="en-US" sz="2000" dirty="0"/>
              <a:t>Launch site names</a:t>
            </a:r>
          </a:p>
          <a:p>
            <a:pPr lvl="1"/>
            <a:r>
              <a:rPr lang="en-US" sz="2000" dirty="0"/>
              <a:t>Mission outcomes</a:t>
            </a:r>
          </a:p>
          <a:p>
            <a:pPr lvl="1"/>
            <a:r>
              <a:rPr lang="en-US" sz="2000" dirty="0"/>
              <a:t>Customer payload sizes</a:t>
            </a:r>
          </a:p>
          <a:p>
            <a:pPr lvl="1"/>
            <a:r>
              <a:rPr lang="en-US" sz="2000" dirty="0"/>
              <a:t>Booster versions</a:t>
            </a:r>
          </a:p>
          <a:p>
            <a:pPr lvl="1"/>
            <a:r>
              <a:rPr lang="en-US" sz="2000" dirty="0"/>
              <a:t>Landing outcomes</a:t>
            </a:r>
          </a:p>
          <a:p>
            <a:endParaRPr lang="en-US" dirty="0"/>
          </a:p>
          <a:p>
            <a:r>
              <a:rPr lang="en-US" sz="2400" dirty="0"/>
              <a:t>GitHub</a:t>
            </a:r>
            <a:r>
              <a:rPr lang="zh-CN" altLang="en-US" sz="2400" dirty="0"/>
              <a:t> </a:t>
            </a:r>
            <a:r>
              <a:rPr lang="en-US" altLang="zh-CN" sz="2400" dirty="0"/>
              <a:t>URL</a:t>
            </a:r>
            <a:endParaRPr lang="en-US" sz="2400" dirty="0"/>
          </a:p>
          <a:p>
            <a:pPr lvl="1"/>
            <a:r>
              <a:rPr lang="en-US" sz="1800" dirty="0">
                <a:hlinkClick r:id="rId3"/>
              </a:rPr>
              <a:t>https://</a:t>
            </a:r>
            <a:r>
              <a:rPr lang="en-US" sz="1800" dirty="0" err="1">
                <a:hlinkClick r:id="rId3"/>
              </a:rPr>
              <a:t>github.com</a:t>
            </a:r>
            <a:r>
              <a:rPr lang="en-US" sz="1800" dirty="0">
                <a:hlinkClick r:id="rId3"/>
              </a:rPr>
              <a:t>/williamwang-ty/</a:t>
            </a:r>
            <a:r>
              <a:rPr lang="en-US" sz="1800" dirty="0" err="1">
                <a:hlinkClick r:id="rId3"/>
              </a:rPr>
              <a:t>ibm</a:t>
            </a:r>
            <a:r>
              <a:rPr lang="en-US" sz="1800" dirty="0">
                <a:hlinkClick r:id="rId3"/>
              </a:rPr>
              <a:t>-ds-capstone/blob/main/Module2/EDA%20with%20SQL.ipynb</a:t>
            </a:r>
            <a:endParaRPr lang="en-US" sz="1800" dirty="0"/>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p:cNvSpPr>
            <a:spLocks noGrp="1"/>
          </p:cNvSpPr>
          <p:nvPr>
            <p:ph idx="4294967295"/>
          </p:nvPr>
        </p:nvSpPr>
        <p:spPr>
          <a:xfrm>
            <a:off x="838200" y="1875054"/>
            <a:ext cx="10063348" cy="4351338"/>
          </a:xfrm>
          <a:prstGeom prst="rect">
            <a:avLst/>
          </a:prstGeom>
        </p:spPr>
        <p:txBody>
          <a:bodyPr>
            <a:normAutofit/>
          </a:bodyPr>
          <a:lstStyle/>
          <a:p>
            <a:r>
              <a:rPr lang="en-US" sz="2400" dirty="0"/>
              <a:t>Folium maps show launch sites, landing outcomes (success/failure), and proximity to key locations: </a:t>
            </a:r>
            <a:r>
              <a:rPr lang="en-US" sz="2400" b="1" dirty="0"/>
              <a:t>railways, highways, coasts,</a:t>
            </a:r>
            <a:r>
              <a:rPr lang="en-US" sz="2400" dirty="0"/>
              <a:t> and </a:t>
            </a:r>
            <a:r>
              <a:rPr lang="en-US" sz="2400" b="1" dirty="0"/>
              <a:t>cities</a:t>
            </a:r>
            <a:r>
              <a:rPr lang="en-US" sz="2400" dirty="0"/>
              <a:t>.</a:t>
            </a:r>
          </a:p>
          <a:p>
            <a:endParaRPr lang="en-US" sz="2400" dirty="0"/>
          </a:p>
          <a:p>
            <a:r>
              <a:rPr lang="en-US" sz="2400" dirty="0"/>
              <a:t>This helps explain launch site placement and visualizes landing success in relation to location.</a:t>
            </a:r>
          </a:p>
          <a:p>
            <a:pPr marL="0" indent="0">
              <a:buNone/>
            </a:pPr>
            <a:endParaRPr lang="en-US" dirty="0"/>
          </a:p>
          <a:p>
            <a:r>
              <a:rPr lang="en-US" sz="2400" dirty="0" err="1"/>
              <a:t>Github</a:t>
            </a:r>
            <a:r>
              <a:rPr lang="zh-CN" altLang="en-US" sz="2400" dirty="0"/>
              <a:t> </a:t>
            </a:r>
            <a:r>
              <a:rPr lang="en-US" altLang="zh-CN" sz="2400" dirty="0"/>
              <a:t>URL</a:t>
            </a:r>
            <a:r>
              <a:rPr lang="zh-CN" altLang="en-US" sz="2400" dirty="0"/>
              <a:t>：</a:t>
            </a:r>
            <a:endParaRPr lang="en-US" altLang="zh-CN" sz="2400" dirty="0"/>
          </a:p>
          <a:p>
            <a:pPr lvl="1"/>
            <a:r>
              <a:rPr lang="en-US" altLang="zh-CN" sz="1800" dirty="0">
                <a:hlinkClick r:id="rId3"/>
              </a:rPr>
              <a:t>https://</a:t>
            </a:r>
            <a:r>
              <a:rPr lang="en-US" altLang="zh-CN" sz="1800" dirty="0" err="1">
                <a:hlinkClick r:id="rId3"/>
              </a:rPr>
              <a:t>github.com</a:t>
            </a:r>
            <a:r>
              <a:rPr lang="en-US" altLang="zh-CN" sz="1800" dirty="0">
                <a:hlinkClick r:id="rId3"/>
              </a:rPr>
              <a:t>/williamwang-ty/</a:t>
            </a:r>
            <a:r>
              <a:rPr lang="en-US" altLang="zh-CN" sz="1800" dirty="0" err="1">
                <a:hlinkClick r:id="rId3"/>
              </a:rPr>
              <a:t>ibm</a:t>
            </a:r>
            <a:r>
              <a:rPr lang="en-US" altLang="zh-CN" sz="1800" dirty="0">
                <a:hlinkClick r:id="rId3"/>
              </a:rPr>
              <a:t>-ds-capstone/blob/main/Module3/Interactive%20Visual%20Analytics%20with%20Folium.ipynb</a:t>
            </a:r>
            <a:endParaRPr lang="en-US" altLang="zh-CN" sz="1800" dirty="0"/>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p:cNvSpPr>
            <a:spLocks noGrp="1"/>
          </p:cNvSpPr>
          <p:nvPr>
            <p:ph idx="4294967295"/>
          </p:nvPr>
        </p:nvSpPr>
        <p:spPr>
          <a:xfrm>
            <a:off x="770011" y="1674235"/>
            <a:ext cx="9745589" cy="4351338"/>
          </a:xfrm>
          <a:prstGeom prst="rect">
            <a:avLst/>
          </a:prstGeom>
        </p:spPr>
        <p:txBody>
          <a:bodyPr vert="horz" lIns="91440" tIns="45720" rIns="91440" bIns="45720" rtlCol="0" anchor="t">
            <a:normAutofit/>
          </a:bodyPr>
          <a:lstStyle/>
          <a:p>
            <a:r>
              <a:rPr lang="en-US" sz="2400" dirty="0"/>
              <a:t>The dashboard includes a </a:t>
            </a:r>
            <a:r>
              <a:rPr lang="en-US" sz="2400" b="1" dirty="0"/>
              <a:t>pie chart</a:t>
            </a:r>
            <a:r>
              <a:rPr lang="en-US" sz="2400" dirty="0"/>
              <a:t> and a </a:t>
            </a:r>
            <a:r>
              <a:rPr lang="en-US" sz="2400" b="1" dirty="0"/>
              <a:t>scatter plot</a:t>
            </a:r>
            <a:r>
              <a:rPr lang="en-US" sz="2400" dirty="0"/>
              <a:t>.</a:t>
            </a:r>
          </a:p>
          <a:p>
            <a:pPr lvl="1"/>
            <a:r>
              <a:rPr lang="en-US" sz="2000" dirty="0"/>
              <a:t>The </a:t>
            </a:r>
            <a:r>
              <a:rPr lang="en-US" sz="2000" b="1" dirty="0"/>
              <a:t>pie chart</a:t>
            </a:r>
            <a:r>
              <a:rPr lang="en-US" sz="2000" dirty="0"/>
              <a:t> shows the distribution of successful landings across all launch sites or by individual site.</a:t>
            </a:r>
          </a:p>
          <a:p>
            <a:pPr lvl="1"/>
            <a:r>
              <a:rPr lang="en-US" sz="2000" dirty="0"/>
              <a:t>The </a:t>
            </a:r>
            <a:r>
              <a:rPr lang="en-US" sz="2000" b="1" dirty="0"/>
              <a:t>scatter plot</a:t>
            </a:r>
            <a:r>
              <a:rPr lang="en-US" sz="2000" dirty="0"/>
              <a:t> filters by site (all or individual) and payload mass (0–10,000 kg slider).</a:t>
            </a:r>
          </a:p>
          <a:p>
            <a:pPr lvl="1"/>
            <a:r>
              <a:rPr lang="en-US" sz="2000" dirty="0"/>
              <a:t>The pie chart visualizes launch success rates, while the scatter plot reveals how success varies by launch site, payload mass, and booster version.</a:t>
            </a:r>
          </a:p>
          <a:p>
            <a:pPr lvl="1"/>
            <a:endParaRPr lang="en-US" sz="2000" dirty="0"/>
          </a:p>
          <a:p>
            <a:pPr lvl="1"/>
            <a:endParaRPr lang="en-US" sz="2000" dirty="0"/>
          </a:p>
          <a:p>
            <a:r>
              <a:rPr lang="en-US" sz="2400" dirty="0"/>
              <a:t>GitHub URL:</a:t>
            </a:r>
          </a:p>
          <a:p>
            <a:pPr lvl="1"/>
            <a:r>
              <a:rPr lang="en-US" sz="1600" dirty="0">
                <a:hlinkClick r:id="rId3"/>
              </a:rPr>
              <a:t>https://</a:t>
            </a:r>
            <a:r>
              <a:rPr lang="en-US" sz="1600" dirty="0" err="1">
                <a:hlinkClick r:id="rId3"/>
              </a:rPr>
              <a:t>github.com</a:t>
            </a:r>
            <a:r>
              <a:rPr lang="en-US" sz="1600" dirty="0">
                <a:hlinkClick r:id="rId3"/>
              </a:rPr>
              <a:t>/williamwang-ty/</a:t>
            </a:r>
            <a:r>
              <a:rPr lang="en-US" sz="1600" dirty="0" err="1">
                <a:hlinkClick r:id="rId3"/>
              </a:rPr>
              <a:t>ibm</a:t>
            </a:r>
            <a:r>
              <a:rPr lang="en-US" sz="1600" dirty="0">
                <a:hlinkClick r:id="rId3"/>
              </a:rPr>
              <a:t>-ds-capstone/blob/main/Module3/</a:t>
            </a:r>
            <a:r>
              <a:rPr lang="en-US" sz="1600" dirty="0" err="1">
                <a:hlinkClick r:id="rId3"/>
              </a:rPr>
              <a:t>spacex_dash_app.py</a:t>
            </a:r>
            <a:endParaRPr lang="en-US" sz="1600" dirty="0"/>
          </a:p>
          <a:p>
            <a:endParaRPr lang="en-US" dirty="0"/>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03" name="Rectangle 4102">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05" name="Freeform: Shape 4104">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3" name="Title 1"/>
          <p:cNvSpPr txBox="1"/>
          <p:nvPr/>
        </p:nvSpPr>
        <p:spPr>
          <a:xfrm>
            <a:off x="838201" y="643467"/>
            <a:ext cx="3888526" cy="180052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100" b="1" kern="1200" dirty="0">
                <a:solidFill>
                  <a:srgbClr val="0B49CB"/>
                </a:solidFill>
                <a:latin typeface="+mj-lt"/>
                <a:ea typeface="+mj-ea"/>
                <a:cs typeface="+mj-cs"/>
              </a:rPr>
              <a:t>Predictive Analysis (Classification)</a:t>
            </a:r>
          </a:p>
        </p:txBody>
      </p:sp>
      <p:sp>
        <p:nvSpPr>
          <p:cNvPr id="5" name="Content Placeholder 4"/>
          <p:cNvSpPr>
            <a:spLocks noGrp="1"/>
          </p:cNvSpPr>
          <p:nvPr>
            <p:ph idx="4294967295"/>
          </p:nvPr>
        </p:nvSpPr>
        <p:spPr>
          <a:xfrm>
            <a:off x="838201" y="2623381"/>
            <a:ext cx="3888528" cy="3553581"/>
          </a:xfrm>
          <a:prstGeom prst="rect">
            <a:avLst/>
          </a:prstGeom>
        </p:spPr>
        <p:txBody>
          <a:bodyPr vert="horz" lIns="91440" tIns="45720" rIns="91440" bIns="45720" rtlCol="0">
            <a:normAutofit/>
          </a:bodyPr>
          <a:lstStyle/>
          <a:p>
            <a:pPr>
              <a:buFont typeface="Arial" panose="020B0604020202020204" pitchFamily="34" charset="0"/>
              <a:buChar char="•"/>
            </a:pPr>
            <a:r>
              <a:rPr lang="en-US" sz="2000" dirty="0"/>
              <a:t>GitHub URL</a:t>
            </a:r>
          </a:p>
          <a:p>
            <a:pPr lvl="1">
              <a:buFont typeface="Arial" panose="020B0604020202020204" pitchFamily="34" charset="0"/>
              <a:buChar char="•"/>
            </a:pPr>
            <a:r>
              <a:rPr lang="en-US" sz="2000" dirty="0">
                <a:hlinkClick r:id="rId2"/>
              </a:rPr>
              <a:t>https://github.com/williamwang-ty/ibm-ds-capstone/blob/main/Module4/Machine%20Learning%20Prediction.ipynb</a:t>
            </a:r>
            <a:endParaRPr lang="en-US" sz="2000" dirty="0"/>
          </a:p>
        </p:txBody>
      </p:sp>
      <p:pic>
        <p:nvPicPr>
          <p:cNvPr id="4098" name="Picture 2">
            <a:extLst>
              <a:ext uri="{FF2B5EF4-FFF2-40B4-BE49-F238E27FC236}">
                <a16:creationId xmlns:a16="http://schemas.microsoft.com/office/drawing/2014/main" id="{AD619590-6F1C-D267-DA27-1D7E8751BAC7}"/>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412676" y="449042"/>
            <a:ext cx="5135858" cy="5567327"/>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15</a:t>
            </a:fld>
            <a:endParaRPr lang="en-US" sz="1200">
              <a:solidFill>
                <a:schemeClr val="tx1">
                  <a:tint val="75000"/>
                </a:schemeClr>
              </a:solidFill>
              <a:latin typeface="+mn-lt"/>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2DF53B1C-3251-9ADB-71F4-DF2EFB82FFEA}"/>
              </a:ext>
            </a:extLst>
          </p:cNvPr>
          <p:cNvPicPr>
            <a:picLocks noChangeAspect="1"/>
          </p:cNvPicPr>
          <p:nvPr/>
        </p:nvPicPr>
        <p:blipFill>
          <a:blip r:embed="rId3" cstate="print">
            <a:extLst>
              <a:ext uri="{28A0092B-C50C-407E-A947-70E740481C1C}">
                <a14:useLocalDpi xmlns:a14="http://schemas.microsoft.com/office/drawing/2010/main" val="0"/>
              </a:ext>
            </a:extLst>
          </a:blip>
          <a:srcRect l="7437" r="13252"/>
          <a:stretch>
            <a:fillRect/>
          </a:stretch>
        </p:blipFill>
        <p:spPr>
          <a:xfrm>
            <a:off x="5200698" y="1315081"/>
            <a:ext cx="6601435" cy="4681929"/>
          </a:xfrm>
          <a:prstGeom prst="rect">
            <a:avLst/>
          </a:prstGeom>
        </p:spPr>
      </p:pic>
      <p:sp>
        <p:nvSpPr>
          <p:cNvPr id="15" name="Rectangle 14">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1"/>
          <p:cNvSpPr txBox="1"/>
          <p:nvPr/>
        </p:nvSpPr>
        <p:spPr>
          <a:xfrm>
            <a:off x="838200" y="365125"/>
            <a:ext cx="3822189" cy="189991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a:solidFill>
                  <a:schemeClr val="tx1"/>
                </a:solidFill>
                <a:latin typeface="+mj-lt"/>
                <a:ea typeface="+mj-ea"/>
                <a:cs typeface="+mj-cs"/>
              </a:rPr>
              <a:t>Results</a:t>
            </a:r>
          </a:p>
        </p:txBody>
      </p:sp>
      <p:sp>
        <p:nvSpPr>
          <p:cNvPr id="8" name="Content Placeholder 2"/>
          <p:cNvSpPr txBox="1"/>
          <p:nvPr/>
        </p:nvSpPr>
        <p:spPr>
          <a:xfrm>
            <a:off x="448332" y="2149193"/>
            <a:ext cx="3969289" cy="37427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9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9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9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9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9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9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a:buChar char="•"/>
              <a:defRPr sz="1800" kern="1200">
                <a:solidFill>
                  <a:schemeClr val="tx1"/>
                </a:solidFill>
                <a:latin typeface="+mn-lt"/>
                <a:ea typeface="+mn-ea"/>
                <a:cs typeface="+mn-cs"/>
              </a:defRPr>
            </a:lvl9pPr>
          </a:lstStyle>
          <a:p>
            <a:r>
              <a:rPr lang="en-US" sz="2000" dirty="0"/>
              <a:t>This is a preview of the </a:t>
            </a:r>
            <a:r>
              <a:rPr lang="en-US" sz="2000" dirty="0" err="1"/>
              <a:t>Plotly</a:t>
            </a:r>
            <a:r>
              <a:rPr lang="en-US" sz="2000" dirty="0"/>
              <a:t> dashboard.</a:t>
            </a:r>
          </a:p>
          <a:p>
            <a:endParaRPr lang="en-US" sz="2000" dirty="0"/>
          </a:p>
          <a:p>
            <a:r>
              <a:rPr lang="en-US" sz="2000" dirty="0"/>
              <a:t>The next slides will cover:</a:t>
            </a:r>
          </a:p>
          <a:p>
            <a:pPr lvl="1"/>
            <a:r>
              <a:rPr lang="en-US" sz="1600" dirty="0"/>
              <a:t>EDA with visualizations</a:t>
            </a:r>
          </a:p>
          <a:p>
            <a:pPr lvl="1"/>
            <a:r>
              <a:rPr lang="en-US" sz="1600" dirty="0"/>
              <a:t>EDA using SQL</a:t>
            </a:r>
          </a:p>
          <a:p>
            <a:pPr lvl="1"/>
            <a:r>
              <a:rPr lang="en-US" sz="1600" dirty="0"/>
              <a:t>Interactive Folium map</a:t>
            </a:r>
          </a:p>
          <a:p>
            <a:pPr lvl="1"/>
            <a:r>
              <a:rPr lang="en-US" sz="1600" dirty="0"/>
              <a:t>Model results with ~83% accuracy</a:t>
            </a:r>
          </a:p>
          <a:p>
            <a:pPr marL="457200" lvl="1">
              <a:buFont typeface="Arial" panose="020B0604020202020204" pitchFamily="34" charset="0"/>
              <a:buChar char="•"/>
            </a:pPr>
            <a:endParaRPr lang="en-US" sz="2000" dirty="0">
              <a:solidFill>
                <a:schemeClr val="tx1"/>
              </a:solidFill>
              <a:latin typeface="+mn-lt"/>
            </a:endParaRPr>
          </a:p>
        </p:txBody>
      </p:sp>
      <p:sp>
        <p:nvSpPr>
          <p:cNvPr id="4" name="Slide Number Placeholder 3"/>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5075537C-CA84-1446-933C-8E9D027F9201}" type="slidenum">
              <a:rPr lang="en-US" sz="1200">
                <a:solidFill>
                  <a:srgbClr val="FFFFFF"/>
                </a:solidFill>
                <a:latin typeface="Calibri" panose="020F0502020204030204"/>
              </a:rPr>
              <a:pPr>
                <a:spcAft>
                  <a:spcPts val="600"/>
                </a:spcAft>
                <a:defRPr/>
              </a:pPr>
              <a:t>16</a:t>
            </a:fld>
            <a:endParaRPr lang="en-US" sz="1200">
              <a:solidFill>
                <a:srgbClr val="FFFFFF"/>
              </a:solidFill>
              <a:latin typeface="Calibri" panose="020F0502020204030204"/>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p:cNvSpPr>
            <a:spLocks noGrp="1"/>
          </p:cNvSpPr>
          <p:nvPr>
            <p:ph type="body" sz="half" idx="4294967295"/>
          </p:nvPr>
        </p:nvSpPr>
        <p:spPr>
          <a:xfrm>
            <a:off x="770011" y="4334508"/>
            <a:ext cx="11188440" cy="1548009"/>
          </a:xfrm>
          <a:prstGeom prst="rect">
            <a:avLst/>
          </a:prstGeom>
        </p:spPr>
        <p:txBody>
          <a:bodyPr>
            <a:normAutofit/>
          </a:bodyPr>
          <a:lstStyle/>
          <a:p>
            <a:pPr marL="12700">
              <a:lnSpc>
                <a:spcPct val="100000"/>
              </a:lnSpc>
              <a:spcBef>
                <a:spcPts val="95"/>
              </a:spcBef>
            </a:pPr>
            <a:r>
              <a:rPr lang="en-US" sz="2000" spc="-20" dirty="0">
                <a:latin typeface="Carlito"/>
                <a:cs typeface="Carlito"/>
              </a:rPr>
              <a:t>Green indicates successful </a:t>
            </a:r>
            <a:r>
              <a:rPr lang="en-US" sz="2000" spc="-10" dirty="0">
                <a:latin typeface="Carlito"/>
                <a:cs typeface="Carlito"/>
              </a:rPr>
              <a:t>launch; </a:t>
            </a:r>
            <a:r>
              <a:rPr lang="en-US" sz="2000" spc="-15" dirty="0">
                <a:latin typeface="Carlito"/>
                <a:cs typeface="Carlito"/>
              </a:rPr>
              <a:t>Purple </a:t>
            </a:r>
            <a:r>
              <a:rPr lang="en-US" sz="2000" spc="-20" dirty="0">
                <a:latin typeface="Carlito"/>
                <a:cs typeface="Carlito"/>
              </a:rPr>
              <a:t>indicates unsuccessful</a:t>
            </a:r>
            <a:r>
              <a:rPr lang="en-US" sz="2000" spc="180" dirty="0">
                <a:latin typeface="Carlito"/>
                <a:cs typeface="Carlito"/>
              </a:rPr>
              <a:t> </a:t>
            </a:r>
            <a:r>
              <a:rPr lang="en-US" sz="2000" spc="-10" dirty="0">
                <a:latin typeface="Carlito"/>
                <a:cs typeface="Carlito"/>
              </a:rPr>
              <a:t>launch.</a:t>
            </a:r>
            <a:endParaRPr lang="en-US" sz="2000" dirty="0">
              <a:latin typeface="Carlito"/>
              <a:cs typeface="Carlito"/>
            </a:endParaRPr>
          </a:p>
          <a:p>
            <a:r>
              <a:rPr lang="en-US" sz="2000" dirty="0"/>
              <a:t>The graph shows a rising success rate over time, with a major improvement around Flight 20.</a:t>
            </a:r>
          </a:p>
          <a:p>
            <a:r>
              <a:rPr lang="en-US" sz="2000" b="1" dirty="0"/>
              <a:t>CCAFS</a:t>
            </a:r>
            <a:r>
              <a:rPr lang="en-US" sz="2000" dirty="0"/>
              <a:t> is the primary launch site, handling the highest number of launches.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sp>
        <p:nvSpPr>
          <p:cNvPr id="2" name="object 7">
            <a:extLst>
              <a:ext uri="{FF2B5EF4-FFF2-40B4-BE49-F238E27FC236}">
                <a16:creationId xmlns:a16="http://schemas.microsoft.com/office/drawing/2014/main" id="{C215F513-2791-14F2-7007-B1D99DF407CA}"/>
              </a:ext>
            </a:extLst>
          </p:cNvPr>
          <p:cNvSpPr/>
          <p:nvPr/>
        </p:nvSpPr>
        <p:spPr>
          <a:xfrm>
            <a:off x="237506" y="1477825"/>
            <a:ext cx="11530942" cy="2377440"/>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t>19</a:t>
            </a:fld>
            <a:endParaRPr lang="en-US"/>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sp>
        <p:nvSpPr>
          <p:cNvPr id="2" name="object 7">
            <a:extLst>
              <a:ext uri="{FF2B5EF4-FFF2-40B4-BE49-F238E27FC236}">
                <a16:creationId xmlns:a16="http://schemas.microsoft.com/office/drawing/2014/main" id="{B4426BC9-DB48-B3BF-6071-C2835FE00551}"/>
              </a:ext>
            </a:extLst>
          </p:cNvPr>
          <p:cNvSpPr/>
          <p:nvPr/>
        </p:nvSpPr>
        <p:spPr>
          <a:xfrm>
            <a:off x="39623" y="1653539"/>
            <a:ext cx="12100560" cy="2377439"/>
          </a:xfrm>
          <a:prstGeom prst="rect">
            <a:avLst/>
          </a:prstGeom>
          <a:blipFill>
            <a:blip r:embed="rId3" cstate="print"/>
            <a:stretch>
              <a:fillRect/>
            </a:stretch>
          </a:blipFill>
        </p:spPr>
        <p:txBody>
          <a:bodyPr wrap="square" lIns="0" tIns="0" rIns="0" bIns="0" rtlCol="0"/>
          <a:lstStyle/>
          <a:p>
            <a:endParaRPr/>
          </a:p>
        </p:txBody>
      </p:sp>
      <p:sp>
        <p:nvSpPr>
          <p:cNvPr id="7" name="TextBox 6">
            <a:extLst>
              <a:ext uri="{FF2B5EF4-FFF2-40B4-BE49-F238E27FC236}">
                <a16:creationId xmlns:a16="http://schemas.microsoft.com/office/drawing/2014/main" id="{69E6577F-97F7-F73D-8717-D483479E3D29}"/>
              </a:ext>
            </a:extLst>
          </p:cNvPr>
          <p:cNvSpPr txBox="1"/>
          <p:nvPr/>
        </p:nvSpPr>
        <p:spPr>
          <a:xfrm>
            <a:off x="1457696" y="4558130"/>
            <a:ext cx="9016340" cy="1818447"/>
          </a:xfrm>
          <a:prstGeom prst="rect">
            <a:avLst/>
          </a:prstGeom>
          <a:noFill/>
        </p:spPr>
        <p:txBody>
          <a:bodyPr wrap="square">
            <a:spAutoFit/>
          </a:bodyPr>
          <a:lstStyle/>
          <a:p>
            <a:pPr marL="12700">
              <a:lnSpc>
                <a:spcPct val="100000"/>
              </a:lnSpc>
              <a:spcBef>
                <a:spcPts val="95"/>
              </a:spcBef>
            </a:pPr>
            <a:r>
              <a:rPr lang="en-US" sz="1800" spc="-20" dirty="0">
                <a:latin typeface="Carlito"/>
                <a:cs typeface="Carlito"/>
              </a:rPr>
              <a:t>Green indicates successful </a:t>
            </a:r>
            <a:r>
              <a:rPr lang="en-US" sz="1800" spc="-10" dirty="0">
                <a:latin typeface="Carlito"/>
                <a:cs typeface="Carlito"/>
              </a:rPr>
              <a:t>launch; </a:t>
            </a:r>
            <a:r>
              <a:rPr lang="en-US" sz="1800" spc="-15" dirty="0">
                <a:latin typeface="Carlito"/>
                <a:cs typeface="Carlito"/>
              </a:rPr>
              <a:t>Purple </a:t>
            </a:r>
            <a:r>
              <a:rPr lang="en-US" sz="1800" spc="-20" dirty="0">
                <a:latin typeface="Carlito"/>
                <a:cs typeface="Carlito"/>
              </a:rPr>
              <a:t>indicates unsuccessful</a:t>
            </a:r>
            <a:r>
              <a:rPr lang="en-US" sz="1800" spc="185" dirty="0">
                <a:latin typeface="Carlito"/>
                <a:cs typeface="Carlito"/>
              </a:rPr>
              <a:t> </a:t>
            </a:r>
            <a:r>
              <a:rPr lang="en-US" sz="1800" spc="-10" dirty="0">
                <a:latin typeface="Carlito"/>
                <a:cs typeface="Carlito"/>
              </a:rPr>
              <a:t>launch.</a:t>
            </a:r>
          </a:p>
          <a:p>
            <a:pPr marL="12700">
              <a:lnSpc>
                <a:spcPct val="100000"/>
              </a:lnSpc>
              <a:spcBef>
                <a:spcPts val="95"/>
              </a:spcBef>
            </a:pPr>
            <a:endParaRPr lang="en-US" sz="1800" spc="-10" dirty="0">
              <a:latin typeface="Carlito"/>
              <a:cs typeface="Carlito"/>
            </a:endParaRPr>
          </a:p>
          <a:p>
            <a:pPr marL="12700">
              <a:lnSpc>
                <a:spcPct val="100000"/>
              </a:lnSpc>
              <a:spcBef>
                <a:spcPts val="95"/>
              </a:spcBef>
            </a:pPr>
            <a:r>
              <a:rPr lang="en-US" dirty="0"/>
              <a:t>Most payloads range between </a:t>
            </a:r>
            <a:r>
              <a:rPr lang="en-US" b="1" dirty="0"/>
              <a:t>0–6000 kg</a:t>
            </a:r>
            <a:r>
              <a:rPr lang="en-US" dirty="0"/>
              <a:t>, with variations across different launch sites.</a:t>
            </a:r>
            <a:endParaRPr lang="en-US" spc="-10" dirty="0">
              <a:latin typeface="Carlito"/>
              <a:cs typeface="Carlito"/>
            </a:endParaRPr>
          </a:p>
          <a:p>
            <a:pPr marL="12700">
              <a:lnSpc>
                <a:spcPct val="100000"/>
              </a:lnSpc>
              <a:spcBef>
                <a:spcPts val="95"/>
              </a:spcBef>
            </a:pPr>
            <a:endParaRPr lang="en-US" sz="1800" spc="-10" dirty="0">
              <a:latin typeface="Carlito"/>
              <a:cs typeface="Carlito"/>
            </a:endParaRPr>
          </a:p>
          <a:p>
            <a:pPr marL="12700">
              <a:lnSpc>
                <a:spcPct val="100000"/>
              </a:lnSpc>
              <a:spcBef>
                <a:spcPts val="95"/>
              </a:spcBef>
            </a:pPr>
            <a:endParaRPr lang="en-US" spc="-10" dirty="0">
              <a:latin typeface="Carlito"/>
              <a:cs typeface="Carlito"/>
            </a:endParaRPr>
          </a:p>
          <a:p>
            <a:pPr marL="12700">
              <a:lnSpc>
                <a:spcPct val="100000"/>
              </a:lnSpc>
              <a:spcBef>
                <a:spcPts val="95"/>
              </a:spcBef>
            </a:pPr>
            <a:endParaRPr lang="en-US" sz="1800" dirty="0">
              <a:latin typeface="Carlito"/>
              <a:cs typeface="Carlito"/>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nchor="ctr">
            <a:normAutofit/>
          </a:bodyPr>
          <a:lstStyle/>
          <a:p>
            <a:fld id="{5075537C-CA84-1446-933C-8E9D027F9201}" type="slidenum">
              <a:rPr lang="en-US" smtClean="0"/>
              <a:t>2</a:t>
            </a:fld>
            <a:endParaRPr lang="en-US" dirty="0"/>
          </a:p>
        </p:txBody>
      </p:sp>
      <p:sp>
        <p:nvSpPr>
          <p:cNvPr id="10" name="Content Placeholder 2"/>
          <p:cNvSpPr txBox="1"/>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9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9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9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9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9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9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t>20</a:t>
            </a:fld>
            <a:endParaRPr lang="en-US"/>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sp>
        <p:nvSpPr>
          <p:cNvPr id="2" name="object 7">
            <a:extLst>
              <a:ext uri="{FF2B5EF4-FFF2-40B4-BE49-F238E27FC236}">
                <a16:creationId xmlns:a16="http://schemas.microsoft.com/office/drawing/2014/main" id="{7E68C378-9225-E941-6C92-9455A4F4734A}"/>
              </a:ext>
            </a:extLst>
          </p:cNvPr>
          <p:cNvSpPr/>
          <p:nvPr/>
        </p:nvSpPr>
        <p:spPr>
          <a:xfrm>
            <a:off x="230994" y="1671828"/>
            <a:ext cx="5430011" cy="3514344"/>
          </a:xfrm>
          <a:prstGeom prst="rect">
            <a:avLst/>
          </a:prstGeom>
          <a:blipFill>
            <a:blip r:embed="rId3" cstate="print"/>
            <a:stretch>
              <a:fillRect/>
            </a:stretch>
          </a:blipFill>
        </p:spPr>
        <p:txBody>
          <a:bodyPr wrap="square" lIns="0" tIns="0" rIns="0" bIns="0" rtlCol="0"/>
          <a:lstStyle/>
          <a:p>
            <a:endParaRPr/>
          </a:p>
        </p:txBody>
      </p:sp>
      <p:sp>
        <p:nvSpPr>
          <p:cNvPr id="6" name="TextBox 5">
            <a:extLst>
              <a:ext uri="{FF2B5EF4-FFF2-40B4-BE49-F238E27FC236}">
                <a16:creationId xmlns:a16="http://schemas.microsoft.com/office/drawing/2014/main" id="{7E264E70-0BBC-BCA1-E2D1-E64D64BD2F8D}"/>
              </a:ext>
            </a:extLst>
          </p:cNvPr>
          <p:cNvSpPr txBox="1"/>
          <p:nvPr/>
        </p:nvSpPr>
        <p:spPr>
          <a:xfrm>
            <a:off x="6305366" y="1671828"/>
            <a:ext cx="5152606" cy="1754326"/>
          </a:xfrm>
          <a:prstGeom prst="rect">
            <a:avLst/>
          </a:prstGeom>
          <a:noFill/>
        </p:spPr>
        <p:txBody>
          <a:bodyPr wrap="square" rtlCol="0">
            <a:spAutoFit/>
          </a:bodyPr>
          <a:lstStyle/>
          <a:p>
            <a:r>
              <a:rPr lang="en-US" b="1" dirty="0"/>
              <a:t>ES-L1, GEO, HEO (1 each)</a:t>
            </a:r>
            <a:r>
              <a:rPr lang="en-US" dirty="0"/>
              <a:t> and </a:t>
            </a:r>
            <a:r>
              <a:rPr lang="en-US" b="1" dirty="0"/>
              <a:t>SSO (5)</a:t>
            </a:r>
            <a:r>
              <a:rPr lang="en-US" dirty="0"/>
              <a:t> have a </a:t>
            </a:r>
            <a:r>
              <a:rPr lang="en-US" b="1" dirty="0"/>
              <a:t>100% success rate</a:t>
            </a:r>
            <a:r>
              <a:rPr lang="en-US" dirty="0"/>
              <a:t>.</a:t>
            </a:r>
            <a:br>
              <a:rPr lang="en-US" dirty="0"/>
            </a:br>
            <a:r>
              <a:rPr lang="en-US" b="1" dirty="0"/>
              <a:t>VLEO (14)</a:t>
            </a:r>
            <a:r>
              <a:rPr lang="en-US" dirty="0"/>
              <a:t> shows good success with more attempts.</a:t>
            </a:r>
            <a:br>
              <a:rPr lang="en-US" dirty="0"/>
            </a:br>
            <a:r>
              <a:rPr lang="en-US" b="1" dirty="0"/>
              <a:t>SO (1)</a:t>
            </a:r>
            <a:r>
              <a:rPr lang="en-US" dirty="0"/>
              <a:t> has a </a:t>
            </a:r>
            <a:r>
              <a:rPr lang="en-US" b="1" dirty="0"/>
              <a:t>0% success rate</a:t>
            </a:r>
            <a:r>
              <a:rPr lang="en-US" dirty="0"/>
              <a:t>.</a:t>
            </a:r>
            <a:br>
              <a:rPr lang="en-US" dirty="0"/>
            </a:br>
            <a:r>
              <a:rPr lang="en-US" b="1" dirty="0"/>
              <a:t>GTO (27)</a:t>
            </a:r>
            <a:r>
              <a:rPr lang="en-US" dirty="0"/>
              <a:t> has the </a:t>
            </a:r>
            <a:r>
              <a:rPr lang="en-US" b="1" dirty="0"/>
              <a:t>largest sample</a:t>
            </a:r>
            <a:r>
              <a:rPr lang="en-US" dirty="0"/>
              <a:t> with about </a:t>
            </a:r>
            <a:r>
              <a:rPr lang="en-US" b="1" dirty="0"/>
              <a:t>50% success</a:t>
            </a:r>
            <a:r>
              <a:rPr lang="en-US" dirty="0"/>
              <a:t>.</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t>21</a:t>
            </a:fld>
            <a:endParaRPr lang="en-US"/>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sp>
        <p:nvSpPr>
          <p:cNvPr id="6" name="object 7">
            <a:extLst>
              <a:ext uri="{FF2B5EF4-FFF2-40B4-BE49-F238E27FC236}">
                <a16:creationId xmlns:a16="http://schemas.microsoft.com/office/drawing/2014/main" id="{D0DA6472-3906-E5A9-5F96-574B61FF528B}"/>
              </a:ext>
            </a:extLst>
          </p:cNvPr>
          <p:cNvSpPr/>
          <p:nvPr/>
        </p:nvSpPr>
        <p:spPr>
          <a:xfrm>
            <a:off x="45719" y="1644395"/>
            <a:ext cx="12094464" cy="2375916"/>
          </a:xfrm>
          <a:prstGeom prst="rect">
            <a:avLst/>
          </a:prstGeom>
          <a:blipFill>
            <a:blip r:embed="rId3" cstate="print"/>
            <a:stretch>
              <a:fillRect/>
            </a:stretch>
          </a:blipFill>
        </p:spPr>
        <p:txBody>
          <a:bodyPr wrap="square" lIns="0" tIns="0" rIns="0" bIns="0" rtlCol="0"/>
          <a:lstStyle/>
          <a:p>
            <a:endParaRPr/>
          </a:p>
        </p:txBody>
      </p:sp>
      <p:sp>
        <p:nvSpPr>
          <p:cNvPr id="7" name="TextBox 6">
            <a:extLst>
              <a:ext uri="{FF2B5EF4-FFF2-40B4-BE49-F238E27FC236}">
                <a16:creationId xmlns:a16="http://schemas.microsoft.com/office/drawing/2014/main" id="{0B07658D-5901-83E1-9072-3C61F94F1F0A}"/>
              </a:ext>
            </a:extLst>
          </p:cNvPr>
          <p:cNvSpPr txBox="1"/>
          <p:nvPr/>
        </p:nvSpPr>
        <p:spPr>
          <a:xfrm>
            <a:off x="985652" y="4474941"/>
            <a:ext cx="9809018" cy="1477328"/>
          </a:xfrm>
          <a:prstGeom prst="rect">
            <a:avLst/>
          </a:prstGeom>
          <a:noFill/>
        </p:spPr>
        <p:txBody>
          <a:bodyPr wrap="square" rtlCol="0">
            <a:spAutoFit/>
          </a:bodyPr>
          <a:lstStyle/>
          <a:p>
            <a:r>
              <a:rPr lang="en-US" dirty="0"/>
              <a:t>SpaceX has shifted its orbital preferences over time, with launch outcomes correlating to these changes. </a:t>
            </a:r>
          </a:p>
          <a:p>
            <a:r>
              <a:rPr lang="en-US" dirty="0"/>
              <a:t>The company initially favored LEO orbits with moderate success, then moved to various orbital types, and recently returned to VLEO launches.</a:t>
            </a:r>
          </a:p>
          <a:p>
            <a:r>
              <a:rPr lang="en-US" dirty="0"/>
              <a:t>Performance data suggests SpaceX achieves better results in lower orbits and Sun-synchronous orbits.</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t>22</a:t>
            </a:fld>
            <a:endParaRPr lang="en-US"/>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sp>
        <p:nvSpPr>
          <p:cNvPr id="2" name="object 7">
            <a:extLst>
              <a:ext uri="{FF2B5EF4-FFF2-40B4-BE49-F238E27FC236}">
                <a16:creationId xmlns:a16="http://schemas.microsoft.com/office/drawing/2014/main" id="{86389B0F-06C4-0C3A-8096-DC01E1910228}"/>
              </a:ext>
            </a:extLst>
          </p:cNvPr>
          <p:cNvSpPr/>
          <p:nvPr/>
        </p:nvSpPr>
        <p:spPr>
          <a:xfrm>
            <a:off x="45719" y="1615439"/>
            <a:ext cx="12094464" cy="2375916"/>
          </a:xfrm>
          <a:prstGeom prst="rect">
            <a:avLst/>
          </a:prstGeom>
          <a:blipFill>
            <a:blip r:embed="rId3" cstate="print"/>
            <a:stretch>
              <a:fillRect/>
            </a:stretch>
          </a:blipFill>
        </p:spPr>
        <p:txBody>
          <a:bodyPr wrap="square" lIns="0" tIns="0" rIns="0" bIns="0" rtlCol="0"/>
          <a:lstStyle/>
          <a:p>
            <a:endParaRPr/>
          </a:p>
        </p:txBody>
      </p:sp>
      <p:sp>
        <p:nvSpPr>
          <p:cNvPr id="6" name="TextBox 5">
            <a:extLst>
              <a:ext uri="{FF2B5EF4-FFF2-40B4-BE49-F238E27FC236}">
                <a16:creationId xmlns:a16="http://schemas.microsoft.com/office/drawing/2014/main" id="{4D20B470-D5EC-EAB1-9217-983AE92E03D4}"/>
              </a:ext>
            </a:extLst>
          </p:cNvPr>
          <p:cNvSpPr txBox="1"/>
          <p:nvPr/>
        </p:nvSpPr>
        <p:spPr>
          <a:xfrm>
            <a:off x="955294" y="4503897"/>
            <a:ext cx="10275313" cy="1477328"/>
          </a:xfrm>
          <a:prstGeom prst="rect">
            <a:avLst/>
          </a:prstGeom>
          <a:noFill/>
        </p:spPr>
        <p:txBody>
          <a:bodyPr wrap="none" rtlCol="0">
            <a:spAutoFit/>
          </a:bodyPr>
          <a:lstStyle/>
          <a:p>
            <a:r>
              <a:rPr lang="en-US" b="1" dirty="0"/>
              <a:t>Payload Mass and Orbit Correlation:</a:t>
            </a:r>
            <a:endParaRPr lang="en-US" dirty="0"/>
          </a:p>
          <a:p>
            <a:r>
              <a:rPr lang="en-US" dirty="0"/>
              <a:t>LEO and SSO missions typically carry lighter payloads with relatively low mass values</a:t>
            </a:r>
          </a:p>
          <a:p>
            <a:r>
              <a:rPr lang="en-US" dirty="0"/>
              <a:t>VLEO missions, despite being highly successful, exclusively handle heavier payloads in the upper mass range</a:t>
            </a:r>
          </a:p>
          <a:p>
            <a:r>
              <a:rPr lang="en-US" dirty="0"/>
              <a:t>Clear correlation exists between orbital destination and payload mass requirements</a:t>
            </a:r>
          </a:p>
          <a:p>
            <a:endParaRPr lang="en-US"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t>23</a:t>
            </a:fld>
            <a:endParaRPr lang="en-US"/>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sp>
        <p:nvSpPr>
          <p:cNvPr id="2" name="object 7">
            <a:extLst>
              <a:ext uri="{FF2B5EF4-FFF2-40B4-BE49-F238E27FC236}">
                <a16:creationId xmlns:a16="http://schemas.microsoft.com/office/drawing/2014/main" id="{DEB1610A-6A28-1E44-D822-D384B3328104}"/>
              </a:ext>
            </a:extLst>
          </p:cNvPr>
          <p:cNvSpPr/>
          <p:nvPr/>
        </p:nvSpPr>
        <p:spPr>
          <a:xfrm>
            <a:off x="581713" y="1904238"/>
            <a:ext cx="4565904" cy="3049524"/>
          </a:xfrm>
          <a:prstGeom prst="rect">
            <a:avLst/>
          </a:prstGeom>
          <a:blipFill>
            <a:blip r:embed="rId3" cstate="print"/>
            <a:stretch>
              <a:fillRect/>
            </a:stretch>
          </a:blipFill>
        </p:spPr>
        <p:txBody>
          <a:bodyPr wrap="square" lIns="0" tIns="0" rIns="0" bIns="0" rtlCol="0"/>
          <a:lstStyle/>
          <a:p>
            <a:endParaRPr/>
          </a:p>
        </p:txBody>
      </p:sp>
      <p:sp>
        <p:nvSpPr>
          <p:cNvPr id="6" name="TextBox 5">
            <a:extLst>
              <a:ext uri="{FF2B5EF4-FFF2-40B4-BE49-F238E27FC236}">
                <a16:creationId xmlns:a16="http://schemas.microsoft.com/office/drawing/2014/main" id="{9C4C6A91-1F88-CD5D-DA93-DDA31B808A61}"/>
              </a:ext>
            </a:extLst>
          </p:cNvPr>
          <p:cNvSpPr txBox="1"/>
          <p:nvPr/>
        </p:nvSpPr>
        <p:spPr>
          <a:xfrm>
            <a:off x="5593279" y="2551837"/>
            <a:ext cx="5438898" cy="1754326"/>
          </a:xfrm>
          <a:prstGeom prst="rect">
            <a:avLst/>
          </a:prstGeom>
          <a:noFill/>
        </p:spPr>
        <p:txBody>
          <a:bodyPr wrap="square" rtlCol="0">
            <a:spAutoFit/>
          </a:bodyPr>
          <a:lstStyle/>
          <a:p>
            <a:r>
              <a:rPr lang="en-US" b="1" dirty="0"/>
              <a:t>Launch Success Trend:</a:t>
            </a:r>
            <a:endParaRPr lang="en-US" dirty="0"/>
          </a:p>
          <a:p>
            <a:r>
              <a:rPr lang="en-US" dirty="0"/>
              <a:t>Success rates have consistently improved since 2013, with only a minor decline in 2018</a:t>
            </a:r>
          </a:p>
          <a:p>
            <a:r>
              <a:rPr lang="en-US" dirty="0"/>
              <a:t>Recent years show approximately 80% success rate, indicating strong operational maturity</a:t>
            </a:r>
          </a:p>
          <a:p>
            <a:endParaRPr lang="en-US"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24</a:t>
            </a:fld>
            <a:endParaRPr lang="en-US"/>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sp>
        <p:nvSpPr>
          <p:cNvPr id="2" name="object 5">
            <a:extLst>
              <a:ext uri="{FF2B5EF4-FFF2-40B4-BE49-F238E27FC236}">
                <a16:creationId xmlns:a16="http://schemas.microsoft.com/office/drawing/2014/main" id="{1A5AD91E-4847-2C83-F1AA-C843FB79F445}"/>
              </a:ext>
            </a:extLst>
          </p:cNvPr>
          <p:cNvSpPr/>
          <p:nvPr/>
        </p:nvSpPr>
        <p:spPr>
          <a:xfrm>
            <a:off x="921367" y="2047494"/>
            <a:ext cx="3220212" cy="2763012"/>
          </a:xfrm>
          <a:prstGeom prst="rect">
            <a:avLst/>
          </a:prstGeom>
          <a:blipFill>
            <a:blip r:embed="rId3" cstate="print"/>
            <a:stretch>
              <a:fillRect/>
            </a:stretch>
          </a:blipFill>
        </p:spPr>
        <p:txBody>
          <a:bodyPr wrap="square" lIns="0" tIns="0" rIns="0" bIns="0" rtlCol="0"/>
          <a:lstStyle/>
          <a:p>
            <a:endParaRPr/>
          </a:p>
        </p:txBody>
      </p:sp>
      <p:sp>
        <p:nvSpPr>
          <p:cNvPr id="6" name="TextBox 5">
            <a:extLst>
              <a:ext uri="{FF2B5EF4-FFF2-40B4-BE49-F238E27FC236}">
                <a16:creationId xmlns:a16="http://schemas.microsoft.com/office/drawing/2014/main" id="{C37B26E6-7359-D221-9C30-085F3B35705B}"/>
              </a:ext>
            </a:extLst>
          </p:cNvPr>
          <p:cNvSpPr txBox="1"/>
          <p:nvPr/>
        </p:nvSpPr>
        <p:spPr>
          <a:xfrm>
            <a:off x="4406694" y="1997839"/>
            <a:ext cx="6863939" cy="2585323"/>
          </a:xfrm>
          <a:prstGeom prst="rect">
            <a:avLst/>
          </a:prstGeom>
          <a:noFill/>
        </p:spPr>
        <p:txBody>
          <a:bodyPr wrap="square" rtlCol="0">
            <a:spAutoFit/>
          </a:bodyPr>
          <a:lstStyle/>
          <a:p>
            <a:r>
              <a:rPr lang="en-US" dirty="0"/>
              <a:t>• Database contains inconsistent naming for the same launch sites due to data entry errors</a:t>
            </a:r>
          </a:p>
          <a:p>
            <a:r>
              <a:rPr lang="en-US" dirty="0"/>
              <a:t>• CCAFS SLC-40, CCAFSSLC-40, and CCAFS LC-40 all represent the same Cape Canaveral launch facility</a:t>
            </a:r>
          </a:p>
          <a:p>
            <a:r>
              <a:rPr lang="en-US" dirty="0"/>
              <a:t>• Only 3 unique launch sites exist: CCAFS SLC-40, KSC LC-39A, and VAFB SLC-4E</a:t>
            </a:r>
          </a:p>
          <a:p>
            <a:r>
              <a:rPr lang="en-US" dirty="0"/>
              <a:t>• Data standardization needed to consolidate duplicate entries under consistent naming convention</a:t>
            </a:r>
          </a:p>
          <a:p>
            <a:endParaRPr lang="en-US"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25</a:t>
            </a:fld>
            <a:endParaRPr lang="en-US"/>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sp>
        <p:nvSpPr>
          <p:cNvPr id="2" name="object 5">
            <a:extLst>
              <a:ext uri="{FF2B5EF4-FFF2-40B4-BE49-F238E27FC236}">
                <a16:creationId xmlns:a16="http://schemas.microsoft.com/office/drawing/2014/main" id="{B54D37C2-F6B3-9434-18FF-7B60B40AB68E}"/>
              </a:ext>
            </a:extLst>
          </p:cNvPr>
          <p:cNvSpPr/>
          <p:nvPr/>
        </p:nvSpPr>
        <p:spPr>
          <a:xfrm>
            <a:off x="1959864" y="1890904"/>
            <a:ext cx="8272272" cy="3331464"/>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26</a:t>
            </a:fld>
            <a:endParaRPr lang="en-US"/>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sp>
        <p:nvSpPr>
          <p:cNvPr id="2" name="object 5">
            <a:extLst>
              <a:ext uri="{FF2B5EF4-FFF2-40B4-BE49-F238E27FC236}">
                <a16:creationId xmlns:a16="http://schemas.microsoft.com/office/drawing/2014/main" id="{CBECB955-87B9-3A57-2DDA-6EAEFA1521E6}"/>
              </a:ext>
            </a:extLst>
          </p:cNvPr>
          <p:cNvSpPr/>
          <p:nvPr/>
        </p:nvSpPr>
        <p:spPr>
          <a:xfrm>
            <a:off x="770011" y="2151888"/>
            <a:ext cx="5687568" cy="2554224"/>
          </a:xfrm>
          <a:prstGeom prst="rect">
            <a:avLst/>
          </a:prstGeom>
          <a:blipFill>
            <a:blip r:embed="rId3" cstate="print"/>
            <a:stretch>
              <a:fillRect/>
            </a:stretch>
          </a:blipFill>
        </p:spPr>
        <p:txBody>
          <a:bodyPr wrap="square" lIns="0" tIns="0" rIns="0" bIns="0" rtlCol="0"/>
          <a:lstStyle/>
          <a:p>
            <a:endParaRPr/>
          </a:p>
        </p:txBody>
      </p:sp>
      <p:sp>
        <p:nvSpPr>
          <p:cNvPr id="6" name="TextBox 5">
            <a:extLst>
              <a:ext uri="{FF2B5EF4-FFF2-40B4-BE49-F238E27FC236}">
                <a16:creationId xmlns:a16="http://schemas.microsoft.com/office/drawing/2014/main" id="{78E5F569-3B40-F4F6-0FC9-8043776560DA}"/>
              </a:ext>
            </a:extLst>
          </p:cNvPr>
          <p:cNvSpPr txBox="1"/>
          <p:nvPr/>
        </p:nvSpPr>
        <p:spPr>
          <a:xfrm>
            <a:off x="7006442" y="1956221"/>
            <a:ext cx="3800104" cy="2862322"/>
          </a:xfrm>
          <a:prstGeom prst="rect">
            <a:avLst/>
          </a:prstGeom>
          <a:noFill/>
        </p:spPr>
        <p:txBody>
          <a:bodyPr wrap="square" rtlCol="0">
            <a:spAutoFit/>
          </a:bodyPr>
          <a:lstStyle/>
          <a:p>
            <a:r>
              <a:rPr lang="en-US" dirty="0"/>
              <a:t>• Query calculates total payload mass in kilograms for all NASA-contracted missions</a:t>
            </a:r>
          </a:p>
          <a:p>
            <a:r>
              <a:rPr lang="en-US" dirty="0"/>
              <a:t>• CRS (Commercial Resupply Services) missions specifically deliver cargo to the International Space Station</a:t>
            </a:r>
          </a:p>
          <a:p>
            <a:r>
              <a:rPr lang="en-US" dirty="0"/>
              <a:t>• NASA serves as the primary customer for ISS resupply operations through SpaceX's commercial launch services</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27</a:t>
            </a:fld>
            <a:endParaRPr lang="en-US"/>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sp>
        <p:nvSpPr>
          <p:cNvPr id="2" name="object 5">
            <a:extLst>
              <a:ext uri="{FF2B5EF4-FFF2-40B4-BE49-F238E27FC236}">
                <a16:creationId xmlns:a16="http://schemas.microsoft.com/office/drawing/2014/main" id="{215509E1-9AFE-A4F6-0B84-92BB160DE451}"/>
              </a:ext>
            </a:extLst>
          </p:cNvPr>
          <p:cNvSpPr/>
          <p:nvPr/>
        </p:nvSpPr>
        <p:spPr>
          <a:xfrm>
            <a:off x="770011" y="1994154"/>
            <a:ext cx="6364224" cy="2869692"/>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28</a:t>
            </a:fld>
            <a:endParaRPr lang="en-US"/>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sp>
        <p:nvSpPr>
          <p:cNvPr id="2" name="object 5">
            <a:extLst>
              <a:ext uri="{FF2B5EF4-FFF2-40B4-BE49-F238E27FC236}">
                <a16:creationId xmlns:a16="http://schemas.microsoft.com/office/drawing/2014/main" id="{9C1B8DD8-68A0-24BD-27DB-D72556B581B7}"/>
              </a:ext>
            </a:extLst>
          </p:cNvPr>
          <p:cNvSpPr/>
          <p:nvPr/>
        </p:nvSpPr>
        <p:spPr>
          <a:xfrm>
            <a:off x="770011" y="2126362"/>
            <a:ext cx="5780532" cy="2860548"/>
          </a:xfrm>
          <a:prstGeom prst="rect">
            <a:avLst/>
          </a:prstGeom>
          <a:blipFill>
            <a:blip r:embed="rId3" cstate="print"/>
            <a:stretch>
              <a:fillRect/>
            </a:stretch>
          </a:blipFill>
        </p:spPr>
        <p:txBody>
          <a:bodyPr wrap="square" lIns="0" tIns="0" rIns="0" bIns="0" rtlCol="0"/>
          <a:lstStyle/>
          <a:p>
            <a:endParaRPr/>
          </a:p>
        </p:txBody>
      </p:sp>
      <p:sp>
        <p:nvSpPr>
          <p:cNvPr id="7" name="TextBox 6">
            <a:extLst>
              <a:ext uri="{FF2B5EF4-FFF2-40B4-BE49-F238E27FC236}">
                <a16:creationId xmlns:a16="http://schemas.microsoft.com/office/drawing/2014/main" id="{F0FA185D-CCFE-F5A6-399C-AA10004B408A}"/>
              </a:ext>
            </a:extLst>
          </p:cNvPr>
          <p:cNvSpPr txBox="1"/>
          <p:nvPr/>
        </p:nvSpPr>
        <p:spPr>
          <a:xfrm>
            <a:off x="6947066" y="2101932"/>
            <a:ext cx="4049485" cy="2585323"/>
          </a:xfrm>
          <a:prstGeom prst="rect">
            <a:avLst/>
          </a:prstGeom>
          <a:noFill/>
        </p:spPr>
        <p:txBody>
          <a:bodyPr wrap="square" rtlCol="0">
            <a:spAutoFit/>
          </a:bodyPr>
          <a:lstStyle/>
          <a:p>
            <a:r>
              <a:rPr lang="en-US" dirty="0"/>
              <a:t>• Query identifies the first successful ground pad landing occurred in late 2015</a:t>
            </a:r>
          </a:p>
          <a:p>
            <a:r>
              <a:rPr lang="en-US" dirty="0"/>
              <a:t>• Earlier successful landings began in 2014, but these were likely drone ship or other recovery methods</a:t>
            </a:r>
          </a:p>
          <a:p>
            <a:r>
              <a:rPr lang="en-US" dirty="0"/>
              <a:t>• Ground pad landings represented a significant technological advancement in SpaceX's reusability program</a:t>
            </a:r>
          </a:p>
          <a:p>
            <a:endParaRPr lang="en-US"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29</a:t>
            </a:fld>
            <a:endParaRPr lang="en-US"/>
          </a:p>
        </p:txBody>
      </p:sp>
      <p:sp>
        <p:nvSpPr>
          <p:cNvPr id="8" name="Title 1"/>
          <p:cNvSpPr txBox="1"/>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sp>
        <p:nvSpPr>
          <p:cNvPr id="2" name="object 5">
            <a:extLst>
              <a:ext uri="{FF2B5EF4-FFF2-40B4-BE49-F238E27FC236}">
                <a16:creationId xmlns:a16="http://schemas.microsoft.com/office/drawing/2014/main" id="{636F0EBD-A207-047F-CC9D-6C08510FD849}"/>
              </a:ext>
            </a:extLst>
          </p:cNvPr>
          <p:cNvSpPr/>
          <p:nvPr/>
        </p:nvSpPr>
        <p:spPr>
          <a:xfrm>
            <a:off x="770011" y="2109978"/>
            <a:ext cx="6886956" cy="2638043"/>
          </a:xfrm>
          <a:prstGeom prst="rect">
            <a:avLst/>
          </a:prstGeom>
          <a:blipFill>
            <a:blip r:embed="rId3" cstate="print"/>
            <a:stretch>
              <a:fillRect/>
            </a:stretch>
          </a:blipFill>
        </p:spPr>
        <p:txBody>
          <a:bodyPr wrap="square" lIns="0" tIns="0" rIns="0" bIns="0" rtlCol="0"/>
          <a:lstStyle/>
          <a:p>
            <a:endParaRPr/>
          </a:p>
        </p:txBody>
      </p:sp>
      <p:sp>
        <p:nvSpPr>
          <p:cNvPr id="3" name="TextBox 2">
            <a:extLst>
              <a:ext uri="{FF2B5EF4-FFF2-40B4-BE49-F238E27FC236}">
                <a16:creationId xmlns:a16="http://schemas.microsoft.com/office/drawing/2014/main" id="{E02DA4CD-B399-68FA-379D-B6A9776E7B5D}"/>
              </a:ext>
            </a:extLst>
          </p:cNvPr>
          <p:cNvSpPr txBox="1"/>
          <p:nvPr/>
        </p:nvSpPr>
        <p:spPr>
          <a:xfrm>
            <a:off x="7956467" y="2079308"/>
            <a:ext cx="3501505" cy="3139321"/>
          </a:xfrm>
          <a:prstGeom prst="rect">
            <a:avLst/>
          </a:prstGeom>
          <a:noFill/>
        </p:spPr>
        <p:txBody>
          <a:bodyPr wrap="square" rtlCol="0">
            <a:spAutoFit/>
          </a:bodyPr>
          <a:lstStyle/>
          <a:p>
            <a:r>
              <a:rPr lang="en-US" dirty="0"/>
              <a:t>• Query identifies four specific booster versions that achieved successful drone ship landings</a:t>
            </a:r>
          </a:p>
          <a:p>
            <a:r>
              <a:rPr lang="en-US" dirty="0"/>
              <a:t>• These missions carried payloads between 4,000-6,000 kg (exclusive range)</a:t>
            </a:r>
          </a:p>
          <a:p>
            <a:r>
              <a:rPr lang="en-US" dirty="0"/>
              <a:t>• Demonstrates successful recovery capabilities across multiple booster iterations within a specific payload mass window</a:t>
            </a:r>
          </a:p>
          <a:p>
            <a:endParaRPr 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nchor="ctr">
            <a:normAutofit/>
          </a:bodyPr>
          <a:lstStyle/>
          <a:p>
            <a:pPr>
              <a:spcAft>
                <a:spcPts val="600"/>
              </a:spcAft>
            </a:pPr>
            <a:fld id="{5075537C-CA84-1446-933C-8E9D027F9201}" type="slidenum">
              <a:rPr lang="en-US" smtClean="0"/>
              <a:t>3</a:t>
            </a:fld>
            <a:endParaRPr lang="en-US" dirty="0"/>
          </a:p>
        </p:txBody>
      </p:sp>
      <p:sp>
        <p:nvSpPr>
          <p:cNvPr id="10" name="Content Placeholder 2"/>
          <p:cNvSpPr txBox="1"/>
          <p:nvPr/>
        </p:nvSpPr>
        <p:spPr>
          <a:xfrm>
            <a:off x="935355" y="1465580"/>
            <a:ext cx="10297795" cy="4916805"/>
          </a:xfrm>
          <a:prstGeom prst="rect">
            <a:avLst/>
          </a:prstGeom>
        </p:spPr>
        <p:txBody>
          <a:bodyPr lIns="91440" tIns="45720" rIns="91440" bIns="45720" anchor="t">
            <a:normAutofit fontScale="85000" lnSpcReduction="20000"/>
          </a:bodyPr>
          <a:lstStyle>
            <a:lvl1pPr marL="228600" indent="-228600" algn="l" defTabSz="914400" rtl="0" eaLnBrk="1" latinLnBrk="0" hangingPunct="1">
              <a:lnSpc>
                <a:spcPct val="90000"/>
              </a:lnSpc>
              <a:spcBef>
                <a:spcPts val="1000"/>
              </a:spcBef>
              <a:buFont typeface="Arial" panose="020B060402020209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9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9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9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9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9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a:buChar char="•"/>
              <a:defRPr sz="1800" kern="1200">
                <a:solidFill>
                  <a:schemeClr val="tx1"/>
                </a:solidFill>
                <a:latin typeface="+mn-lt"/>
                <a:ea typeface="+mn-ea"/>
                <a:cs typeface="+mn-cs"/>
              </a:defRPr>
            </a:lvl9pPr>
          </a:lstStyle>
          <a:p>
            <a:pPr marL="0" indent="228600">
              <a:lnSpc>
                <a:spcPct val="120000"/>
              </a:lnSpc>
            </a:pPr>
            <a:r>
              <a:rPr lang="en-US" dirty="0">
                <a:latin typeface="+mn-lt"/>
              </a:rPr>
              <a:t>Collected data from the public SpaceX API and the SpaceX Wikipedia page. Created a label column named 'class' to categorize successful landings. Explored the data using SQL, visualizations, Folium maps, and dashboards. Selected relevant columns to be used as features. Converted all categorical variables to binary using one-hot encoding. Standardized the data and utilized </a:t>
            </a:r>
            <a:r>
              <a:rPr lang="en-US" dirty="0" err="1">
                <a:latin typeface="+mn-lt"/>
              </a:rPr>
              <a:t>GridSearchCV</a:t>
            </a:r>
            <a:r>
              <a:rPr lang="en-US" dirty="0">
                <a:latin typeface="+mn-lt"/>
              </a:rPr>
              <a:t> to identify the best parameters for machine learning models. Visualized the accuracy scores of all models.</a:t>
            </a:r>
          </a:p>
          <a:p>
            <a:pPr marL="0" indent="228600">
              <a:lnSpc>
                <a:spcPct val="120000"/>
              </a:lnSpc>
            </a:pPr>
            <a:r>
              <a:rPr lang="en-US" dirty="0">
                <a:latin typeface="+mn-lt"/>
              </a:rPr>
              <a:t>Developed four machine learning models: Logistic Regression, Support Vector Machine, Decision Tree Classifier, and K Nearest Neighbors. All models yielded similar results with an accuracy rate of approximately 83.33%. Each model tended to over-predict successful landings. More data is required to improve model performance and accuracy.</a:t>
            </a:r>
          </a:p>
        </p:txBody>
      </p:sp>
      <p:sp>
        <p:nvSpPr>
          <p:cNvPr id="1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30</a:t>
            </a:fld>
            <a:endParaRPr lang="en-US"/>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sp>
        <p:nvSpPr>
          <p:cNvPr id="2" name="object 5">
            <a:extLst>
              <a:ext uri="{FF2B5EF4-FFF2-40B4-BE49-F238E27FC236}">
                <a16:creationId xmlns:a16="http://schemas.microsoft.com/office/drawing/2014/main" id="{E1680D16-4D12-B0DE-AAAC-7A852952150C}"/>
              </a:ext>
            </a:extLst>
          </p:cNvPr>
          <p:cNvSpPr/>
          <p:nvPr/>
        </p:nvSpPr>
        <p:spPr>
          <a:xfrm>
            <a:off x="770011" y="2003170"/>
            <a:ext cx="5138928" cy="3441191"/>
          </a:xfrm>
          <a:prstGeom prst="rect">
            <a:avLst/>
          </a:prstGeom>
          <a:blipFill>
            <a:blip r:embed="rId3" cstate="print"/>
            <a:stretch>
              <a:fillRect/>
            </a:stretch>
          </a:blipFill>
        </p:spPr>
        <p:txBody>
          <a:bodyPr wrap="square" lIns="0" tIns="0" rIns="0" bIns="0" rtlCol="0"/>
          <a:lstStyle/>
          <a:p>
            <a:endParaRPr/>
          </a:p>
        </p:txBody>
      </p:sp>
      <p:sp>
        <p:nvSpPr>
          <p:cNvPr id="6" name="TextBox 5">
            <a:extLst>
              <a:ext uri="{FF2B5EF4-FFF2-40B4-BE49-F238E27FC236}">
                <a16:creationId xmlns:a16="http://schemas.microsoft.com/office/drawing/2014/main" id="{A888B24D-FCFF-1DFE-F707-C4AD90AB2B9D}"/>
              </a:ext>
            </a:extLst>
          </p:cNvPr>
          <p:cNvSpPr txBox="1"/>
          <p:nvPr/>
        </p:nvSpPr>
        <p:spPr>
          <a:xfrm>
            <a:off x="6377050" y="1951909"/>
            <a:ext cx="4571999" cy="3416320"/>
          </a:xfrm>
          <a:prstGeom prst="rect">
            <a:avLst/>
          </a:prstGeom>
          <a:noFill/>
        </p:spPr>
        <p:txBody>
          <a:bodyPr wrap="square" rtlCol="0">
            <a:spAutoFit/>
          </a:bodyPr>
          <a:lstStyle/>
          <a:p>
            <a:r>
              <a:rPr lang="en-US" dirty="0"/>
              <a:t>• Query shows SpaceX achieves mission success nearly 99% of the time across all launches</a:t>
            </a:r>
          </a:p>
          <a:p>
            <a:r>
              <a:rPr lang="en-US" dirty="0"/>
              <a:t>• Most landing failures appear to be intentional, indicating mission success despite recovery attempts</a:t>
            </a:r>
          </a:p>
          <a:p>
            <a:r>
              <a:rPr lang="en-US" dirty="0"/>
              <a:t>• Database contains one launch with unclear payload status and one in-flight failure</a:t>
            </a:r>
          </a:p>
          <a:p>
            <a:r>
              <a:rPr lang="en-US" dirty="0"/>
              <a:t>• High success rate demonstrates SpaceX's operational reliability in primary mission objectives</a:t>
            </a:r>
          </a:p>
          <a:p>
            <a:endParaRPr lang="en-US"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31</a:t>
            </a:fld>
            <a:endParaRPr lang="en-US" dirty="0"/>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sp>
        <p:nvSpPr>
          <p:cNvPr id="2" name="object 2">
            <a:extLst>
              <a:ext uri="{FF2B5EF4-FFF2-40B4-BE49-F238E27FC236}">
                <a16:creationId xmlns:a16="http://schemas.microsoft.com/office/drawing/2014/main" id="{A8E2E124-60A7-FFA0-18BB-73D3E94663D8}"/>
              </a:ext>
            </a:extLst>
          </p:cNvPr>
          <p:cNvSpPr/>
          <p:nvPr/>
        </p:nvSpPr>
        <p:spPr>
          <a:xfrm>
            <a:off x="770011" y="1433406"/>
            <a:ext cx="5811011" cy="4885944"/>
          </a:xfrm>
          <a:prstGeom prst="rect">
            <a:avLst/>
          </a:prstGeom>
          <a:blipFill>
            <a:blip r:embed="rId3" cstate="print"/>
            <a:stretch>
              <a:fillRect/>
            </a:stretch>
          </a:blipFill>
        </p:spPr>
        <p:txBody>
          <a:bodyPr wrap="square" lIns="0" tIns="0" rIns="0" bIns="0" rtlCol="0"/>
          <a:lstStyle/>
          <a:p>
            <a:endParaRPr/>
          </a:p>
        </p:txBody>
      </p:sp>
      <p:sp>
        <p:nvSpPr>
          <p:cNvPr id="6" name="TextBox 5">
            <a:extLst>
              <a:ext uri="{FF2B5EF4-FFF2-40B4-BE49-F238E27FC236}">
                <a16:creationId xmlns:a16="http://schemas.microsoft.com/office/drawing/2014/main" id="{5048513D-B5C9-DFDC-ACFA-15689B8B7890}"/>
              </a:ext>
            </a:extLst>
          </p:cNvPr>
          <p:cNvSpPr txBox="1"/>
          <p:nvPr/>
        </p:nvSpPr>
        <p:spPr>
          <a:xfrm>
            <a:off x="6709560" y="1433406"/>
            <a:ext cx="4940134" cy="2585323"/>
          </a:xfrm>
          <a:prstGeom prst="rect">
            <a:avLst/>
          </a:prstGeom>
          <a:noFill/>
        </p:spPr>
        <p:txBody>
          <a:bodyPr wrap="square" rtlCol="0">
            <a:spAutoFit/>
          </a:bodyPr>
          <a:lstStyle/>
          <a:p>
            <a:r>
              <a:rPr lang="en-US" dirty="0"/>
              <a:t>• Query identifies booster versions that carried the maximum payload mass of 15,600 kg</a:t>
            </a:r>
          </a:p>
          <a:p>
            <a:r>
              <a:rPr lang="en-US" dirty="0"/>
              <a:t>• All heavy payload missions used F9 Block 5 boosters with B10xx.x designations</a:t>
            </a:r>
          </a:p>
          <a:p>
            <a:r>
              <a:rPr lang="en-US" dirty="0"/>
              <a:t>• Strong correlation exists between booster version capabilities and payload mass capacity</a:t>
            </a:r>
          </a:p>
          <a:p>
            <a:r>
              <a:rPr lang="en-US" dirty="0"/>
              <a:t>• Block 5 variants demonstrate superior performance for maximum weight missions</a:t>
            </a:r>
          </a:p>
          <a:p>
            <a:endParaRPr lang="en-US"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32</a:t>
            </a:fld>
            <a:endParaRPr lang="en-US" dirty="0"/>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sp>
        <p:nvSpPr>
          <p:cNvPr id="2" name="object 5">
            <a:extLst>
              <a:ext uri="{FF2B5EF4-FFF2-40B4-BE49-F238E27FC236}">
                <a16:creationId xmlns:a16="http://schemas.microsoft.com/office/drawing/2014/main" id="{B9CEEC1F-E95E-608B-BF82-E8BABEC31D4C}"/>
              </a:ext>
            </a:extLst>
          </p:cNvPr>
          <p:cNvSpPr/>
          <p:nvPr/>
        </p:nvSpPr>
        <p:spPr>
          <a:xfrm>
            <a:off x="663133" y="1609810"/>
            <a:ext cx="7306056" cy="2077212"/>
          </a:xfrm>
          <a:prstGeom prst="rect">
            <a:avLst/>
          </a:prstGeom>
          <a:blipFill>
            <a:blip r:embed="rId3" cstate="print"/>
            <a:stretch>
              <a:fillRect/>
            </a:stretch>
          </a:blipFill>
        </p:spPr>
        <p:txBody>
          <a:bodyPr wrap="square" lIns="0" tIns="0" rIns="0" bIns="0" rtlCol="0"/>
          <a:lstStyle/>
          <a:p>
            <a:endParaRPr/>
          </a:p>
        </p:txBody>
      </p:sp>
      <p:sp>
        <p:nvSpPr>
          <p:cNvPr id="6" name="TextBox 5">
            <a:extLst>
              <a:ext uri="{FF2B5EF4-FFF2-40B4-BE49-F238E27FC236}">
                <a16:creationId xmlns:a16="http://schemas.microsoft.com/office/drawing/2014/main" id="{45019B1F-838F-A7BB-2AE7-6363C648A53F}"/>
              </a:ext>
            </a:extLst>
          </p:cNvPr>
          <p:cNvSpPr txBox="1"/>
          <p:nvPr/>
        </p:nvSpPr>
        <p:spPr>
          <a:xfrm>
            <a:off x="8122722" y="1609809"/>
            <a:ext cx="3406145" cy="3693319"/>
          </a:xfrm>
          <a:prstGeom prst="rect">
            <a:avLst/>
          </a:prstGeom>
          <a:noFill/>
        </p:spPr>
        <p:txBody>
          <a:bodyPr wrap="square" rtlCol="0">
            <a:spAutoFit/>
          </a:bodyPr>
          <a:lstStyle/>
          <a:p>
            <a:r>
              <a:rPr lang="en-US" dirty="0"/>
              <a:t>• Query identifies two specific 2015 launches where Stage 1 failed to land successfully on drone ships</a:t>
            </a:r>
          </a:p>
          <a:p>
            <a:r>
              <a:rPr lang="en-US" dirty="0"/>
              <a:t>• Results include complete mission details: launch month, landing outcome, booster version, payload mass, and launch site</a:t>
            </a:r>
          </a:p>
          <a:p>
            <a:r>
              <a:rPr lang="en-US" dirty="0"/>
              <a:t>• These failures represent early attempts at autonomous drone ship recovery technology development</a:t>
            </a:r>
          </a:p>
          <a:p>
            <a:endParaRPr lang="en-US"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33</a:t>
            </a:fld>
            <a:endParaRPr lang="en-US" dirty="0"/>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sp>
        <p:nvSpPr>
          <p:cNvPr id="2" name="object 5">
            <a:extLst>
              <a:ext uri="{FF2B5EF4-FFF2-40B4-BE49-F238E27FC236}">
                <a16:creationId xmlns:a16="http://schemas.microsoft.com/office/drawing/2014/main" id="{F624D3A4-3DB7-207E-62EA-16BF409260D8}"/>
              </a:ext>
            </a:extLst>
          </p:cNvPr>
          <p:cNvSpPr/>
          <p:nvPr/>
        </p:nvSpPr>
        <p:spPr>
          <a:xfrm>
            <a:off x="325641" y="2036657"/>
            <a:ext cx="7306056" cy="2077212"/>
          </a:xfrm>
          <a:prstGeom prst="rect">
            <a:avLst/>
          </a:prstGeom>
          <a:blipFill>
            <a:blip r:embed="rId3" cstate="print"/>
            <a:stretch>
              <a:fillRect/>
            </a:stretch>
          </a:blipFill>
        </p:spPr>
        <p:txBody>
          <a:bodyPr wrap="square" lIns="0" tIns="0" rIns="0" bIns="0" rtlCol="0"/>
          <a:lstStyle/>
          <a:p>
            <a:endParaRPr/>
          </a:p>
        </p:txBody>
      </p:sp>
      <p:sp>
        <p:nvSpPr>
          <p:cNvPr id="7" name="TextBox 6">
            <a:extLst>
              <a:ext uri="{FF2B5EF4-FFF2-40B4-BE49-F238E27FC236}">
                <a16:creationId xmlns:a16="http://schemas.microsoft.com/office/drawing/2014/main" id="{925D37C2-6578-CACA-B00F-F12B060AACE0}"/>
              </a:ext>
            </a:extLst>
          </p:cNvPr>
          <p:cNvSpPr txBox="1"/>
          <p:nvPr/>
        </p:nvSpPr>
        <p:spPr>
          <a:xfrm>
            <a:off x="7799144" y="1540422"/>
            <a:ext cx="4017997" cy="3139321"/>
          </a:xfrm>
          <a:prstGeom prst="rect">
            <a:avLst/>
          </a:prstGeom>
          <a:noFill/>
        </p:spPr>
        <p:txBody>
          <a:bodyPr wrap="square">
            <a:spAutoFit/>
          </a:bodyPr>
          <a:lstStyle/>
          <a:p>
            <a:pPr>
              <a:buNone/>
            </a:pPr>
            <a:r>
              <a:rPr lang="en-US" dirty="0"/>
              <a:t>• Query covers successful landings between June 4, 2010 and March 20, 2017 (inclusive)</a:t>
            </a:r>
          </a:p>
          <a:p>
            <a:pPr>
              <a:buNone/>
            </a:pPr>
            <a:r>
              <a:rPr lang="en-US" dirty="0"/>
              <a:t>• Two successful landing types achieved: drone ship landings and ground pad landings</a:t>
            </a:r>
          </a:p>
          <a:p>
            <a:pPr>
              <a:buNone/>
            </a:pPr>
            <a:r>
              <a:rPr lang="en-US" dirty="0"/>
              <a:t>• Total of 8 successful recoveries accomplished during this developmental timeframe</a:t>
            </a:r>
          </a:p>
          <a:p>
            <a:r>
              <a:rPr lang="en-US" dirty="0"/>
              <a:t>• Represents SpaceX's early mastery of reusable rocket recovery technology</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t>35</a:t>
            </a:fld>
            <a:endParaRPr lang="en-US"/>
          </a:p>
        </p:txBody>
      </p:sp>
      <p:sp>
        <p:nvSpPr>
          <p:cNvPr id="2"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Lauch Site Locations</a:t>
            </a:r>
          </a:p>
        </p:txBody>
      </p:sp>
      <p:sp>
        <p:nvSpPr>
          <p:cNvPr id="4" name="object 4">
            <a:extLst>
              <a:ext uri="{FF2B5EF4-FFF2-40B4-BE49-F238E27FC236}">
                <a16:creationId xmlns:a16="http://schemas.microsoft.com/office/drawing/2014/main" id="{184DC88A-CE89-7D85-0AE2-C3E26E2C0BD3}"/>
              </a:ext>
            </a:extLst>
          </p:cNvPr>
          <p:cNvSpPr/>
          <p:nvPr/>
        </p:nvSpPr>
        <p:spPr>
          <a:xfrm>
            <a:off x="770011" y="1321782"/>
            <a:ext cx="10279380" cy="3614928"/>
          </a:xfrm>
          <a:prstGeom prst="rect">
            <a:avLst/>
          </a:prstGeom>
          <a:blipFill>
            <a:blip r:embed="rId3" cstate="print"/>
            <a:stretch>
              <a:fillRect/>
            </a:stretch>
          </a:blipFill>
        </p:spPr>
        <p:txBody>
          <a:bodyPr wrap="square" lIns="0" tIns="0" rIns="0" bIns="0" rtlCol="0"/>
          <a:lstStyle/>
          <a:p>
            <a:endParaRPr/>
          </a:p>
        </p:txBody>
      </p:sp>
      <p:sp>
        <p:nvSpPr>
          <p:cNvPr id="6" name="TextBox 5">
            <a:extLst>
              <a:ext uri="{FF2B5EF4-FFF2-40B4-BE49-F238E27FC236}">
                <a16:creationId xmlns:a16="http://schemas.microsoft.com/office/drawing/2014/main" id="{1D0A913D-CD03-F99D-EEE9-C2FAD11F1554}"/>
              </a:ext>
            </a:extLst>
          </p:cNvPr>
          <p:cNvSpPr txBox="1"/>
          <p:nvPr/>
        </p:nvSpPr>
        <p:spPr>
          <a:xfrm>
            <a:off x="770011" y="5019476"/>
            <a:ext cx="7115089" cy="923330"/>
          </a:xfrm>
          <a:prstGeom prst="rect">
            <a:avLst/>
          </a:prstGeom>
          <a:noFill/>
        </p:spPr>
        <p:txBody>
          <a:bodyPr wrap="none" rtlCol="0">
            <a:spAutoFit/>
          </a:bodyPr>
          <a:lstStyle/>
          <a:p>
            <a:r>
              <a:rPr lang="en-US" dirty="0"/>
              <a:t>The left map displays all U.S. launch sites relative to the country’s outline. </a:t>
            </a:r>
          </a:p>
          <a:p>
            <a:r>
              <a:rPr lang="en-US" dirty="0"/>
              <a:t>The right map zooms in on Florida’s two closely located launch sites. </a:t>
            </a:r>
          </a:p>
          <a:p>
            <a:r>
              <a:rPr lang="en-US" dirty="0"/>
              <a:t>All sites are coastal.</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t>36</a:t>
            </a:fld>
            <a:endParaRPr lang="en-US"/>
          </a:p>
        </p:txBody>
      </p:sp>
      <p:sp>
        <p:nvSpPr>
          <p:cNvPr id="8"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Markers</a:t>
            </a:r>
          </a:p>
        </p:txBody>
      </p:sp>
      <p:sp>
        <p:nvSpPr>
          <p:cNvPr id="2" name="object 4">
            <a:extLst>
              <a:ext uri="{FF2B5EF4-FFF2-40B4-BE49-F238E27FC236}">
                <a16:creationId xmlns:a16="http://schemas.microsoft.com/office/drawing/2014/main" id="{09360E59-8449-670B-37FE-AD296FE1C6D6}"/>
              </a:ext>
            </a:extLst>
          </p:cNvPr>
          <p:cNvSpPr/>
          <p:nvPr/>
        </p:nvSpPr>
        <p:spPr>
          <a:xfrm>
            <a:off x="3217555" y="1445107"/>
            <a:ext cx="5620512" cy="3511296"/>
          </a:xfrm>
          <a:prstGeom prst="rect">
            <a:avLst/>
          </a:prstGeom>
          <a:blipFill>
            <a:blip r:embed="rId3" cstate="print"/>
            <a:stretch>
              <a:fillRect/>
            </a:stretch>
          </a:blipFill>
        </p:spPr>
        <p:txBody>
          <a:bodyPr wrap="square" lIns="0" tIns="0" rIns="0" bIns="0" rtlCol="0"/>
          <a:lstStyle/>
          <a:p>
            <a:endParaRPr/>
          </a:p>
        </p:txBody>
      </p:sp>
      <p:sp>
        <p:nvSpPr>
          <p:cNvPr id="4" name="TextBox 3">
            <a:extLst>
              <a:ext uri="{FF2B5EF4-FFF2-40B4-BE49-F238E27FC236}">
                <a16:creationId xmlns:a16="http://schemas.microsoft.com/office/drawing/2014/main" id="{260D7CB1-EB6B-6A63-875C-5B432EE87190}"/>
              </a:ext>
            </a:extLst>
          </p:cNvPr>
          <p:cNvSpPr txBox="1"/>
          <p:nvPr/>
        </p:nvSpPr>
        <p:spPr>
          <a:xfrm>
            <a:off x="2485901" y="5226882"/>
            <a:ext cx="7220197" cy="1200329"/>
          </a:xfrm>
          <a:prstGeom prst="rect">
            <a:avLst/>
          </a:prstGeom>
          <a:noFill/>
        </p:spPr>
        <p:txBody>
          <a:bodyPr wrap="square" rtlCol="0">
            <a:spAutoFit/>
          </a:bodyPr>
          <a:lstStyle/>
          <a:p>
            <a:r>
              <a:rPr lang="en-US" dirty="0"/>
              <a:t>Folium map clusters, when clicked, show successful landings (green icons) and failed landings (red icons). </a:t>
            </a:r>
          </a:p>
          <a:p>
            <a:r>
              <a:rPr lang="en-US" dirty="0"/>
              <a:t>For example, VAFB SLC-4E displays 4 successful and 6 failed landings.</a:t>
            </a:r>
          </a:p>
          <a:p>
            <a:endParaRPr lang="en-US"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t>37</a:t>
            </a:fld>
            <a:endParaRPr lang="en-US"/>
          </a:p>
        </p:txBody>
      </p:sp>
      <p:sp>
        <p:nvSpPr>
          <p:cNvPr id="8" name="Title 1"/>
          <p:cNvSpPr txBox="1"/>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t>Key Location Proximity</a:t>
            </a:r>
            <a:endParaRPr lang="en-US" dirty="0">
              <a:effectLst/>
            </a:endParaRPr>
          </a:p>
        </p:txBody>
      </p:sp>
      <p:sp>
        <p:nvSpPr>
          <p:cNvPr id="2" name="object 4">
            <a:extLst>
              <a:ext uri="{FF2B5EF4-FFF2-40B4-BE49-F238E27FC236}">
                <a16:creationId xmlns:a16="http://schemas.microsoft.com/office/drawing/2014/main" id="{692A3C68-B5E5-0E99-9871-299A99785499}"/>
              </a:ext>
            </a:extLst>
          </p:cNvPr>
          <p:cNvSpPr/>
          <p:nvPr/>
        </p:nvSpPr>
        <p:spPr>
          <a:xfrm>
            <a:off x="770011" y="1373286"/>
            <a:ext cx="8389620" cy="1723643"/>
          </a:xfrm>
          <a:prstGeom prst="rect">
            <a:avLst/>
          </a:prstGeom>
          <a:blipFill>
            <a:blip r:embed="rId3" cstate="print"/>
            <a:stretch>
              <a:fillRect/>
            </a:stretch>
          </a:blipFill>
        </p:spPr>
        <p:txBody>
          <a:bodyPr wrap="square" lIns="0" tIns="0" rIns="0" bIns="0" rtlCol="0"/>
          <a:lstStyle/>
          <a:p>
            <a:endParaRPr/>
          </a:p>
        </p:txBody>
      </p:sp>
      <p:grpSp>
        <p:nvGrpSpPr>
          <p:cNvPr id="4" name="object 5">
            <a:extLst>
              <a:ext uri="{FF2B5EF4-FFF2-40B4-BE49-F238E27FC236}">
                <a16:creationId xmlns:a16="http://schemas.microsoft.com/office/drawing/2014/main" id="{D6A8A38A-5542-206F-ABFF-2D2F566E9341}"/>
              </a:ext>
            </a:extLst>
          </p:cNvPr>
          <p:cNvGrpSpPr/>
          <p:nvPr/>
        </p:nvGrpSpPr>
        <p:grpSpPr>
          <a:xfrm>
            <a:off x="4144546" y="3191932"/>
            <a:ext cx="7505700" cy="1562100"/>
            <a:chOff x="2802635" y="3552444"/>
            <a:chExt cx="7505700" cy="1562100"/>
          </a:xfrm>
        </p:grpSpPr>
        <p:sp>
          <p:nvSpPr>
            <p:cNvPr id="6" name="object 6">
              <a:extLst>
                <a:ext uri="{FF2B5EF4-FFF2-40B4-BE49-F238E27FC236}">
                  <a16:creationId xmlns:a16="http://schemas.microsoft.com/office/drawing/2014/main" id="{D87E9D66-8157-FBED-9226-3AA46F783EA9}"/>
                </a:ext>
              </a:extLst>
            </p:cNvPr>
            <p:cNvSpPr/>
            <p:nvPr/>
          </p:nvSpPr>
          <p:spPr>
            <a:xfrm>
              <a:off x="2802635" y="3552444"/>
              <a:ext cx="3409188" cy="1514855"/>
            </a:xfrm>
            <a:prstGeom prst="rect">
              <a:avLst/>
            </a:prstGeom>
            <a:blipFill>
              <a:blip r:embed="rId4" cstate="print"/>
              <a:stretch>
                <a:fillRect/>
              </a:stretch>
            </a:blipFill>
          </p:spPr>
          <p:txBody>
            <a:bodyPr wrap="square" lIns="0" tIns="0" rIns="0" bIns="0" rtlCol="0"/>
            <a:lstStyle/>
            <a:p>
              <a:endParaRPr/>
            </a:p>
          </p:txBody>
        </p:sp>
        <p:sp>
          <p:nvSpPr>
            <p:cNvPr id="7" name="object 7">
              <a:extLst>
                <a:ext uri="{FF2B5EF4-FFF2-40B4-BE49-F238E27FC236}">
                  <a16:creationId xmlns:a16="http://schemas.microsoft.com/office/drawing/2014/main" id="{EF87CB2E-5AF4-2194-083D-098B53DC4A2D}"/>
                </a:ext>
              </a:extLst>
            </p:cNvPr>
            <p:cNvSpPr/>
            <p:nvPr/>
          </p:nvSpPr>
          <p:spPr>
            <a:xfrm>
              <a:off x="6211823" y="3552444"/>
              <a:ext cx="4096512" cy="1562099"/>
            </a:xfrm>
            <a:prstGeom prst="rect">
              <a:avLst/>
            </a:prstGeom>
            <a:blipFill>
              <a:blip r:embed="rId5" cstate="print"/>
              <a:stretch>
                <a:fillRect/>
              </a:stretch>
            </a:blipFill>
          </p:spPr>
          <p:txBody>
            <a:bodyPr wrap="square" lIns="0" tIns="0" rIns="0" bIns="0" rtlCol="0"/>
            <a:lstStyle/>
            <a:p>
              <a:endParaRPr/>
            </a:p>
          </p:txBody>
        </p:sp>
      </p:grpSp>
      <p:sp>
        <p:nvSpPr>
          <p:cNvPr id="10" name="TextBox 9">
            <a:extLst>
              <a:ext uri="{FF2B5EF4-FFF2-40B4-BE49-F238E27FC236}">
                <a16:creationId xmlns:a16="http://schemas.microsoft.com/office/drawing/2014/main" id="{327A2E26-FACA-85EA-3A56-6F5A097DDFF6}"/>
              </a:ext>
            </a:extLst>
          </p:cNvPr>
          <p:cNvSpPr txBox="1"/>
          <p:nvPr/>
        </p:nvSpPr>
        <p:spPr>
          <a:xfrm>
            <a:off x="1283618" y="5018346"/>
            <a:ext cx="9488385" cy="1200329"/>
          </a:xfrm>
          <a:prstGeom prst="rect">
            <a:avLst/>
          </a:prstGeom>
          <a:noFill/>
        </p:spPr>
        <p:txBody>
          <a:bodyPr wrap="square" rtlCol="0">
            <a:spAutoFit/>
          </a:bodyPr>
          <a:lstStyle/>
          <a:p>
            <a:r>
              <a:rPr lang="en-US" dirty="0"/>
              <a:t>Using KSC LC-39A as an example, launch sites are strategically located near railways and highways for efficient transport of large components and personnel.</a:t>
            </a:r>
          </a:p>
          <a:p>
            <a:r>
              <a:rPr lang="en-US" dirty="0"/>
              <a:t>They are also positioned close to coasts and farther from cities, allowing failed launches to land safely in the sea, minimizing risks to populated areas.</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t>39</a:t>
            </a:fld>
            <a:endParaRPr lang="en-US"/>
          </a:p>
        </p:txBody>
      </p:sp>
      <p:sp>
        <p:nvSpPr>
          <p:cNvPr id="8" name="Title 1"/>
          <p:cNvSpPr txBox="1"/>
          <p:nvPr/>
        </p:nvSpPr>
        <p:spPr>
          <a:xfrm>
            <a:off x="770011" y="538650"/>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t>Successfully Launched Across All Sites</a:t>
            </a:r>
            <a:endParaRPr lang="en-US" dirty="0">
              <a:effectLst/>
            </a:endParaRPr>
          </a:p>
        </p:txBody>
      </p:sp>
      <p:sp>
        <p:nvSpPr>
          <p:cNvPr id="2" name="object 4">
            <a:extLst>
              <a:ext uri="{FF2B5EF4-FFF2-40B4-BE49-F238E27FC236}">
                <a16:creationId xmlns:a16="http://schemas.microsoft.com/office/drawing/2014/main" id="{D6846B65-44BA-D2B4-5762-8749B78B37EA}"/>
              </a:ext>
            </a:extLst>
          </p:cNvPr>
          <p:cNvSpPr/>
          <p:nvPr/>
        </p:nvSpPr>
        <p:spPr>
          <a:xfrm>
            <a:off x="4367466" y="1535533"/>
            <a:ext cx="2570988" cy="2581656"/>
          </a:xfrm>
          <a:prstGeom prst="rect">
            <a:avLst/>
          </a:prstGeom>
          <a:blipFill>
            <a:blip r:embed="rId3" cstate="print"/>
            <a:stretch>
              <a:fillRect/>
            </a:stretch>
          </a:blipFill>
        </p:spPr>
        <p:txBody>
          <a:bodyPr wrap="square" lIns="0" tIns="0" rIns="0" bIns="0" rtlCol="0"/>
          <a:lstStyle/>
          <a:p>
            <a:endParaRPr/>
          </a:p>
        </p:txBody>
      </p:sp>
      <p:sp>
        <p:nvSpPr>
          <p:cNvPr id="4" name="TextBox 3">
            <a:extLst>
              <a:ext uri="{FF2B5EF4-FFF2-40B4-BE49-F238E27FC236}">
                <a16:creationId xmlns:a16="http://schemas.microsoft.com/office/drawing/2014/main" id="{C9AE5E9F-8ECF-D9C0-E25E-755029E13AA9}"/>
              </a:ext>
            </a:extLst>
          </p:cNvPr>
          <p:cNvSpPr txBox="1"/>
          <p:nvPr/>
        </p:nvSpPr>
        <p:spPr>
          <a:xfrm>
            <a:off x="1512124" y="4565024"/>
            <a:ext cx="9167751" cy="1754326"/>
          </a:xfrm>
          <a:prstGeom prst="rect">
            <a:avLst/>
          </a:prstGeom>
          <a:noFill/>
        </p:spPr>
        <p:txBody>
          <a:bodyPr wrap="square" rtlCol="0">
            <a:spAutoFit/>
          </a:bodyPr>
          <a:lstStyle/>
          <a:p>
            <a:r>
              <a:rPr lang="en-US" dirty="0"/>
              <a:t>Here's a breakdown of successful landing distribution by launch site:</a:t>
            </a:r>
          </a:p>
          <a:p>
            <a:r>
              <a:rPr lang="en-US" dirty="0"/>
              <a:t>CCAFS SLC-40 and KSC have an equal number of successful landings.</a:t>
            </a:r>
          </a:p>
          <a:p>
            <a:r>
              <a:rPr lang="en-US" dirty="0"/>
              <a:t>Most successful landings at CCAFS occurred before its name change from LC-40.</a:t>
            </a:r>
          </a:p>
          <a:p>
            <a:r>
              <a:rPr lang="en-US" dirty="0"/>
              <a:t>VAFB has the fewest successful landings, possibly due to a smaller sample size and the increased difficulty of west coast launches.</a:t>
            </a:r>
          </a:p>
          <a:p>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nchor="ctr">
            <a:normAutofit/>
          </a:bodyPr>
          <a:lstStyle/>
          <a:p>
            <a:pPr>
              <a:spcAft>
                <a:spcPts val="600"/>
              </a:spcAft>
            </a:pPr>
            <a:fld id="{5075537C-CA84-1446-933C-8E9D027F9201}" type="slidenum">
              <a:rPr lang="en-US" smtClean="0"/>
              <a:t>4</a:t>
            </a:fld>
            <a:endParaRPr lang="en-US" dirty="0"/>
          </a:p>
        </p:txBody>
      </p:sp>
      <p:sp>
        <p:nvSpPr>
          <p:cNvPr id="19" name="Title 1"/>
          <p:cNvSpPr txBox="1"/>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p:cNvSpPr txBox="1"/>
          <p:nvPr/>
        </p:nvSpPr>
        <p:spPr>
          <a:xfrm>
            <a:off x="914400" y="1555668"/>
            <a:ext cx="10189029" cy="476368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9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9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9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9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9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9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a:buChar char="•"/>
              <a:defRPr sz="1800" kern="1200">
                <a:solidFill>
                  <a:schemeClr val="tx1"/>
                </a:solidFill>
                <a:latin typeface="+mn-lt"/>
                <a:ea typeface="+mn-ea"/>
                <a:cs typeface="+mn-cs"/>
              </a:defRPr>
            </a:lvl9pPr>
          </a:lstStyle>
          <a:p>
            <a:r>
              <a:rPr lang="en-US" b="1" dirty="0"/>
              <a:t>Background: The Commercial Space Age</a:t>
            </a:r>
            <a:br>
              <a:rPr lang="en-US" dirty="0"/>
            </a:br>
            <a:r>
              <a:rPr lang="en-US" sz="2400" dirty="0"/>
              <a:t>The commercial space industry is booming, with SpaceX leading through competitive pricing at $62 million per launch compared to the industry average of $165 million USD. This edge comes from their ability to recover and reuse the first stage of rockets. Space Y seeks to rival SpaceX by adopting similar recovery techniques.</a:t>
            </a:r>
          </a:p>
          <a:p>
            <a:endParaRPr lang="en-US" sz="2400" dirty="0"/>
          </a:p>
          <a:p>
            <a:r>
              <a:rPr lang="en-US" b="1" dirty="0"/>
              <a:t>Problem: Machine Learning for Stage 1 Recovery</a:t>
            </a:r>
            <a:br>
              <a:rPr lang="en-US" dirty="0"/>
            </a:br>
            <a:r>
              <a:rPr lang="en-US" sz="2400" dirty="0"/>
              <a:t>Space Y has commissioned us to build a machine learning model to predict the successful recovery of their rocket's first stage, a key step to optimize operations and cut costs in competing with SpaceX.</a:t>
            </a:r>
            <a:endParaRPr lang="en-US"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t>40</a:t>
            </a:fld>
            <a:endParaRPr lang="en-US"/>
          </a:p>
        </p:txBody>
      </p:sp>
      <p:sp>
        <p:nvSpPr>
          <p:cNvPr id="8"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t>Highest Launch Success Rate Site</a:t>
            </a:r>
            <a:endParaRPr lang="en-US" dirty="0">
              <a:solidFill>
                <a:srgbClr val="0B49CB"/>
              </a:solidFill>
              <a:latin typeface="Abadi"/>
            </a:endParaRPr>
          </a:p>
        </p:txBody>
      </p:sp>
      <p:sp>
        <p:nvSpPr>
          <p:cNvPr id="2" name="TextBox 1">
            <a:extLst>
              <a:ext uri="{FF2B5EF4-FFF2-40B4-BE49-F238E27FC236}">
                <a16:creationId xmlns:a16="http://schemas.microsoft.com/office/drawing/2014/main" id="{1316592A-E804-9D3F-411C-A746EDA32553}"/>
              </a:ext>
            </a:extLst>
          </p:cNvPr>
          <p:cNvSpPr txBox="1"/>
          <p:nvPr/>
        </p:nvSpPr>
        <p:spPr>
          <a:xfrm>
            <a:off x="2925420" y="5039351"/>
            <a:ext cx="6341159" cy="369332"/>
          </a:xfrm>
          <a:prstGeom prst="rect">
            <a:avLst/>
          </a:prstGeom>
          <a:noFill/>
        </p:spPr>
        <p:txBody>
          <a:bodyPr wrap="none" rtlCol="0">
            <a:spAutoFit/>
          </a:bodyPr>
          <a:lstStyle/>
          <a:p>
            <a:r>
              <a:rPr lang="en-US" dirty="0"/>
              <a:t>KSC LC-39A: highest success rate (10 successful, 3 failed landings).</a:t>
            </a:r>
          </a:p>
        </p:txBody>
      </p:sp>
      <p:sp>
        <p:nvSpPr>
          <p:cNvPr id="4" name="object 4">
            <a:extLst>
              <a:ext uri="{FF2B5EF4-FFF2-40B4-BE49-F238E27FC236}">
                <a16:creationId xmlns:a16="http://schemas.microsoft.com/office/drawing/2014/main" id="{F411B630-2391-D53C-7EF3-1FC1DC8DF644}"/>
              </a:ext>
            </a:extLst>
          </p:cNvPr>
          <p:cNvSpPr/>
          <p:nvPr/>
        </p:nvSpPr>
        <p:spPr>
          <a:xfrm>
            <a:off x="4307958" y="1870364"/>
            <a:ext cx="2570988" cy="2570988"/>
          </a:xfrm>
          <a:prstGeom prst="rect">
            <a:avLst/>
          </a:prstGeom>
          <a:blipFill>
            <a:blip r:embed="rId3" cstate="print"/>
            <a:stretch>
              <a:fillRect/>
            </a:stretch>
          </a:blipFill>
        </p:spPr>
        <p:txBody>
          <a:bodyPr wrap="square" lIns="0" tIns="0" rIns="0" bIns="0" rtlCol="0"/>
          <a:lstStyle/>
          <a:p>
            <a:endParaRPr/>
          </a:p>
        </p:txBody>
      </p:sp>
      <p:sp>
        <p:nvSpPr>
          <p:cNvPr id="6" name="object 5">
            <a:extLst>
              <a:ext uri="{FF2B5EF4-FFF2-40B4-BE49-F238E27FC236}">
                <a16:creationId xmlns:a16="http://schemas.microsoft.com/office/drawing/2014/main" id="{FA2203BE-555C-95CA-FC97-799649C57E70}"/>
              </a:ext>
            </a:extLst>
          </p:cNvPr>
          <p:cNvSpPr/>
          <p:nvPr/>
        </p:nvSpPr>
        <p:spPr>
          <a:xfrm>
            <a:off x="7694038" y="2617618"/>
            <a:ext cx="3401568" cy="152400"/>
          </a:xfrm>
          <a:prstGeom prst="rect">
            <a:avLst/>
          </a:prstGeom>
          <a:blipFill>
            <a:blip r:embed="rId4" cstate="print"/>
            <a:stretch>
              <a:fillRect/>
            </a:stretch>
          </a:blipFill>
        </p:spPr>
        <p:txBody>
          <a:bodyPr wrap="square" lIns="0" tIns="0" rIns="0" bIns="0" rtlCol="0"/>
          <a:lstStyle/>
          <a:p>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t>41</a:t>
            </a:fld>
            <a:endParaRPr lang="en-US"/>
          </a:p>
        </p:txBody>
      </p:sp>
      <p:sp>
        <p:nvSpPr>
          <p:cNvPr id="12" name="Title 1"/>
          <p:cNvSpPr txBox="1"/>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b="1" dirty="0"/>
              <a:t>Payload Mass &amp; Success by Booster Version</a:t>
            </a:r>
            <a:endParaRPr lang="en-US" dirty="0">
              <a:solidFill>
                <a:srgbClr val="0B49CB"/>
              </a:solidFill>
              <a:latin typeface="Abadi"/>
            </a:endParaRPr>
          </a:p>
        </p:txBody>
      </p:sp>
      <p:sp>
        <p:nvSpPr>
          <p:cNvPr id="2" name="object 4">
            <a:extLst>
              <a:ext uri="{FF2B5EF4-FFF2-40B4-BE49-F238E27FC236}">
                <a16:creationId xmlns:a16="http://schemas.microsoft.com/office/drawing/2014/main" id="{963F65FA-1281-0863-910C-3C02A09D7B4D}"/>
              </a:ext>
            </a:extLst>
          </p:cNvPr>
          <p:cNvSpPr/>
          <p:nvPr/>
        </p:nvSpPr>
        <p:spPr>
          <a:xfrm>
            <a:off x="311977" y="1441812"/>
            <a:ext cx="11568046" cy="2981568"/>
          </a:xfrm>
          <a:prstGeom prst="rect">
            <a:avLst/>
          </a:prstGeom>
          <a:blipFill>
            <a:blip r:embed="rId3" cstate="print"/>
            <a:stretch>
              <a:fillRect/>
            </a:stretch>
          </a:blipFill>
        </p:spPr>
        <p:txBody>
          <a:bodyPr wrap="square" lIns="0" tIns="0" rIns="0" bIns="0" rtlCol="0"/>
          <a:lstStyle/>
          <a:p>
            <a:endParaRPr/>
          </a:p>
        </p:txBody>
      </p:sp>
      <p:sp>
        <p:nvSpPr>
          <p:cNvPr id="6" name="TextBox 5">
            <a:extLst>
              <a:ext uri="{FF2B5EF4-FFF2-40B4-BE49-F238E27FC236}">
                <a16:creationId xmlns:a16="http://schemas.microsoft.com/office/drawing/2014/main" id="{6E6FA21D-3C65-B409-8888-FA0AC48C010C}"/>
              </a:ext>
            </a:extLst>
          </p:cNvPr>
          <p:cNvSpPr txBox="1"/>
          <p:nvPr/>
        </p:nvSpPr>
        <p:spPr>
          <a:xfrm>
            <a:off x="2092917" y="4672885"/>
            <a:ext cx="8006166" cy="1754326"/>
          </a:xfrm>
          <a:prstGeom prst="rect">
            <a:avLst/>
          </a:prstGeom>
          <a:noFill/>
        </p:spPr>
        <p:txBody>
          <a:bodyPr wrap="none" rtlCol="0">
            <a:spAutoFit/>
          </a:bodyPr>
          <a:lstStyle/>
          <a:p>
            <a:r>
              <a:rPr lang="en-US" dirty="0"/>
              <a:t>Key observations from the </a:t>
            </a:r>
            <a:r>
              <a:rPr lang="en-US" dirty="0" err="1"/>
              <a:t>Plotly</a:t>
            </a:r>
            <a:r>
              <a:rPr lang="en-US" dirty="0"/>
              <a:t> dashboard:</a:t>
            </a:r>
          </a:p>
          <a:p>
            <a:r>
              <a:rPr lang="en-US" dirty="0"/>
              <a:t>The payload range selector is set to 0-10,000, but the maximum payload is 15,600.</a:t>
            </a:r>
          </a:p>
          <a:p>
            <a:r>
              <a:rPr lang="en-US" dirty="0"/>
              <a:t>The scatter plot indicates successful landings with '1' and failures with '0'.</a:t>
            </a:r>
          </a:p>
          <a:p>
            <a:r>
              <a:rPr lang="en-US" dirty="0"/>
              <a:t>Booster version categories are represented by color and launch count by point size.</a:t>
            </a:r>
          </a:p>
          <a:p>
            <a:r>
              <a:rPr lang="en-US" dirty="0"/>
              <a:t>In the 0-6000 kg payload range, there are two failed landings with zero kg payloads.</a:t>
            </a:r>
          </a:p>
          <a:p>
            <a:endParaRPr lang="en-US"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43</a:t>
            </a:fld>
            <a:endParaRPr lang="en-US"/>
          </a:p>
        </p:txBody>
      </p:sp>
      <p:sp>
        <p:nvSpPr>
          <p:cNvPr id="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sp>
        <p:nvSpPr>
          <p:cNvPr id="2" name="object 7">
            <a:extLst>
              <a:ext uri="{FF2B5EF4-FFF2-40B4-BE49-F238E27FC236}">
                <a16:creationId xmlns:a16="http://schemas.microsoft.com/office/drawing/2014/main" id="{0CD4D04A-44A3-26EE-E9D9-39726C1A5B1E}"/>
              </a:ext>
            </a:extLst>
          </p:cNvPr>
          <p:cNvSpPr/>
          <p:nvPr/>
        </p:nvSpPr>
        <p:spPr>
          <a:xfrm>
            <a:off x="3014848" y="1432639"/>
            <a:ext cx="5076444" cy="3337560"/>
          </a:xfrm>
          <a:prstGeom prst="rect">
            <a:avLst/>
          </a:prstGeom>
          <a:blipFill>
            <a:blip r:embed="rId3" cstate="print"/>
            <a:stretch>
              <a:fillRect/>
            </a:stretch>
          </a:blipFill>
        </p:spPr>
        <p:txBody>
          <a:bodyPr wrap="square" lIns="0" tIns="0" rIns="0" bIns="0" rtlCol="0"/>
          <a:lstStyle/>
          <a:p>
            <a:endParaRPr/>
          </a:p>
        </p:txBody>
      </p:sp>
      <p:sp>
        <p:nvSpPr>
          <p:cNvPr id="3" name="TextBox 2">
            <a:extLst>
              <a:ext uri="{FF2B5EF4-FFF2-40B4-BE49-F238E27FC236}">
                <a16:creationId xmlns:a16="http://schemas.microsoft.com/office/drawing/2014/main" id="{81667CF8-96A5-4D17-5583-C433EE404518}"/>
              </a:ext>
            </a:extLst>
          </p:cNvPr>
          <p:cNvSpPr txBox="1"/>
          <p:nvPr/>
        </p:nvSpPr>
        <p:spPr>
          <a:xfrm>
            <a:off x="2612572" y="4858620"/>
            <a:ext cx="7923068" cy="1754326"/>
          </a:xfrm>
          <a:prstGeom prst="rect">
            <a:avLst/>
          </a:prstGeom>
          <a:noFill/>
        </p:spPr>
        <p:txBody>
          <a:bodyPr wrap="square" rtlCol="0">
            <a:spAutoFit/>
          </a:bodyPr>
          <a:lstStyle/>
          <a:p>
            <a:r>
              <a:rPr lang="en-US" dirty="0"/>
              <a:t>The provided models demonstrated nearly identical performance on the test set, achieving an accuracy of 83.33%. However, it is crucial to acknowledge the limited size of the test set, comprising only 18 samples. This small sample size can lead to significant variability in accuracy, as observed with the Decision Tree Classifier model across multiple runs. Consequently, a larger dataset is likely necessary to definitively identify the optimal model.</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44</a:t>
            </a:fld>
            <a:endParaRPr lang="en-US"/>
          </a:p>
        </p:txBody>
      </p:sp>
      <p:sp>
        <p:nvSpPr>
          <p:cNvPr id="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sp>
        <p:nvSpPr>
          <p:cNvPr id="2" name="object 7">
            <a:extLst>
              <a:ext uri="{FF2B5EF4-FFF2-40B4-BE49-F238E27FC236}">
                <a16:creationId xmlns:a16="http://schemas.microsoft.com/office/drawing/2014/main" id="{7DF1B638-3268-E6FA-57C5-841CBF695F6F}"/>
              </a:ext>
            </a:extLst>
          </p:cNvPr>
          <p:cNvSpPr/>
          <p:nvPr/>
        </p:nvSpPr>
        <p:spPr>
          <a:xfrm>
            <a:off x="2629792" y="1398203"/>
            <a:ext cx="4541520" cy="3453383"/>
          </a:xfrm>
          <a:prstGeom prst="rect">
            <a:avLst/>
          </a:prstGeom>
          <a:blipFill>
            <a:blip r:embed="rId3" cstate="print"/>
            <a:stretch>
              <a:fillRect/>
            </a:stretch>
          </a:blipFill>
        </p:spPr>
        <p:txBody>
          <a:bodyPr wrap="square" lIns="0" tIns="0" rIns="0" bIns="0" rtlCol="0"/>
          <a:lstStyle/>
          <a:p>
            <a:endParaRPr/>
          </a:p>
        </p:txBody>
      </p:sp>
      <p:sp>
        <p:nvSpPr>
          <p:cNvPr id="3" name="TextBox 2">
            <a:extLst>
              <a:ext uri="{FF2B5EF4-FFF2-40B4-BE49-F238E27FC236}">
                <a16:creationId xmlns:a16="http://schemas.microsoft.com/office/drawing/2014/main" id="{41B72CD5-0611-86D2-6402-00FD08BBE876}"/>
              </a:ext>
            </a:extLst>
          </p:cNvPr>
          <p:cNvSpPr txBox="1"/>
          <p:nvPr/>
        </p:nvSpPr>
        <p:spPr>
          <a:xfrm>
            <a:off x="7291449" y="1900052"/>
            <a:ext cx="3598224" cy="584775"/>
          </a:xfrm>
          <a:prstGeom prst="rect">
            <a:avLst/>
          </a:prstGeom>
          <a:noFill/>
        </p:spPr>
        <p:txBody>
          <a:bodyPr wrap="square" rtlCol="0">
            <a:spAutoFit/>
          </a:bodyPr>
          <a:lstStyle/>
          <a:p>
            <a:r>
              <a:rPr lang="en-US" sz="1600" dirty="0"/>
              <a:t>Correct predictions lie on the top-left to bottom-right diagonal.</a:t>
            </a:r>
          </a:p>
        </p:txBody>
      </p:sp>
      <p:sp>
        <p:nvSpPr>
          <p:cNvPr id="6" name="TextBox 5">
            <a:extLst>
              <a:ext uri="{FF2B5EF4-FFF2-40B4-BE49-F238E27FC236}">
                <a16:creationId xmlns:a16="http://schemas.microsoft.com/office/drawing/2014/main" id="{02558DBA-88B2-9E5B-01EC-B7CC4F7F7126}"/>
              </a:ext>
            </a:extLst>
          </p:cNvPr>
          <p:cNvSpPr txBox="1"/>
          <p:nvPr/>
        </p:nvSpPr>
        <p:spPr>
          <a:xfrm>
            <a:off x="915484" y="4990743"/>
            <a:ext cx="10224654" cy="1600438"/>
          </a:xfrm>
          <a:prstGeom prst="rect">
            <a:avLst/>
          </a:prstGeom>
          <a:noFill/>
        </p:spPr>
        <p:txBody>
          <a:bodyPr wrap="square" rtlCol="0">
            <a:spAutoFit/>
          </a:bodyPr>
          <a:lstStyle/>
          <a:p>
            <a:r>
              <a:rPr lang="en-US" sz="1600" dirty="0"/>
              <a:t>Since all models achieved identical test set results, they produced a single confusion matrix with the following key figures:</a:t>
            </a:r>
          </a:p>
          <a:p>
            <a:r>
              <a:rPr lang="en-US" sz="1600" b="1" dirty="0"/>
              <a:t>True Positives:</a:t>
            </a:r>
            <a:r>
              <a:rPr lang="en-US" sz="1600" dirty="0"/>
              <a:t> 12 (Successful landings correctly predicted)</a:t>
            </a:r>
          </a:p>
          <a:p>
            <a:r>
              <a:rPr lang="en-US" sz="1600" b="1" dirty="0"/>
              <a:t>True Negatives:</a:t>
            </a:r>
            <a:r>
              <a:rPr lang="en-US" sz="1600" dirty="0"/>
              <a:t> 3 (Unsuccessful landings correctly predicted)</a:t>
            </a:r>
          </a:p>
          <a:p>
            <a:r>
              <a:rPr lang="en-US" sz="1600" b="1" dirty="0"/>
              <a:t>False Positives:</a:t>
            </a:r>
            <a:r>
              <a:rPr lang="en-US" sz="1600" dirty="0"/>
              <a:t> 3 (Unsuccessful landings </a:t>
            </a:r>
            <a:r>
              <a:rPr lang="en-US" sz="1600" i="1" dirty="0"/>
              <a:t>incorrectly</a:t>
            </a:r>
            <a:r>
              <a:rPr lang="en-US" sz="1600" dirty="0"/>
              <a:t> predicted as successful)</a:t>
            </a:r>
          </a:p>
          <a:p>
            <a:r>
              <a:rPr lang="en-US" sz="1600" dirty="0"/>
              <a:t>The presence of these 3 false positives highlights a clear tendency for the models to over-predict successful landings.</a:t>
            </a:r>
          </a:p>
          <a:p>
            <a:endParaRPr lang="en-US"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p:cNvSpPr>
            <a:spLocks noGrp="1"/>
          </p:cNvSpPr>
          <p:nvPr>
            <p:ph sz="half" idx="4294967295"/>
          </p:nvPr>
        </p:nvSpPr>
        <p:spPr>
          <a:xfrm>
            <a:off x="770011" y="1471293"/>
            <a:ext cx="10131537" cy="4351338"/>
          </a:xfrm>
          <a:prstGeom prst="rect">
            <a:avLst/>
          </a:prstGeom>
        </p:spPr>
        <p:txBody>
          <a:bodyPr>
            <a:normAutofit fontScale="70000" lnSpcReduction="20000"/>
          </a:bodyPr>
          <a:lstStyle/>
          <a:p>
            <a:r>
              <a:rPr lang="en-US" dirty="0"/>
              <a:t>We developed a machine learning model for </a:t>
            </a:r>
            <a:r>
              <a:rPr lang="en-US" b="1" dirty="0"/>
              <a:t>Space Y</a:t>
            </a:r>
            <a:r>
              <a:rPr lang="en-US" dirty="0"/>
              <a:t> to predict SpaceX Stage 1 landing success, aiming to enhance competitiveness and potentially save </a:t>
            </a:r>
            <a:r>
              <a:rPr lang="en-US" b="1" dirty="0"/>
              <a:t>~$100 million USD</a:t>
            </a:r>
            <a:r>
              <a:rPr lang="en-US" dirty="0"/>
              <a:t> per launch.</a:t>
            </a:r>
          </a:p>
          <a:p>
            <a:endParaRPr lang="en-US" dirty="0"/>
          </a:p>
          <a:p>
            <a:r>
              <a:rPr lang="en-US" b="1" dirty="0"/>
              <a:t>Project Highlights:</a:t>
            </a:r>
            <a:endParaRPr lang="en-US" dirty="0"/>
          </a:p>
          <a:p>
            <a:pPr lvl="1"/>
            <a:r>
              <a:rPr lang="en-US" b="1" dirty="0"/>
              <a:t>Data:</a:t>
            </a:r>
            <a:r>
              <a:rPr lang="en-US" dirty="0"/>
              <a:t> Sourced from the SpaceX API and Wikipedia.</a:t>
            </a:r>
          </a:p>
          <a:p>
            <a:pPr lvl="1"/>
            <a:r>
              <a:rPr lang="en-US" b="1" dirty="0"/>
              <a:t>Process:</a:t>
            </a:r>
            <a:r>
              <a:rPr lang="en-US" dirty="0"/>
              <a:t> Involved data labeling, DB2 storage, and dashboard visualization.</a:t>
            </a:r>
          </a:p>
          <a:p>
            <a:pPr lvl="1"/>
            <a:r>
              <a:rPr lang="en-US" b="1" dirty="0"/>
              <a:t>Result:</a:t>
            </a:r>
            <a:r>
              <a:rPr lang="en-US" dirty="0"/>
              <a:t> Achieved an </a:t>
            </a:r>
            <a:r>
              <a:rPr lang="en-US" b="1" dirty="0"/>
              <a:t>83.33% accurate</a:t>
            </a:r>
            <a:r>
              <a:rPr lang="en-US" dirty="0"/>
              <a:t> prediction model.</a:t>
            </a:r>
          </a:p>
          <a:p>
            <a:pPr lvl="1"/>
            <a:endParaRPr lang="en-US" dirty="0"/>
          </a:p>
          <a:p>
            <a:r>
              <a:rPr lang="en-US" b="1" dirty="0"/>
              <a:t>Value &amp; Application:</a:t>
            </a:r>
            <a:endParaRPr lang="en-US" dirty="0"/>
          </a:p>
          <a:p>
            <a:pPr lvl="1"/>
            <a:r>
              <a:rPr lang="en-US" dirty="0"/>
              <a:t>This model enables </a:t>
            </a:r>
            <a:r>
              <a:rPr lang="en-US" b="1" dirty="0"/>
              <a:t>Space Y</a:t>
            </a:r>
            <a:r>
              <a:rPr lang="en-US" dirty="0"/>
              <a:t> to assess landing risks </a:t>
            </a:r>
            <a:r>
              <a:rPr lang="en-US" i="1" dirty="0"/>
              <a:t>before</a:t>
            </a:r>
            <a:r>
              <a:rPr lang="en-US" dirty="0"/>
              <a:t> launch, facilitating more cost-effective decisions.</a:t>
            </a:r>
          </a:p>
          <a:p>
            <a:pPr lvl="1"/>
            <a:endParaRPr lang="en-US" dirty="0"/>
          </a:p>
          <a:p>
            <a:r>
              <a:rPr lang="en-US" b="1" dirty="0"/>
              <a:t>Future Recommendations:</a:t>
            </a:r>
            <a:endParaRPr lang="en-US" dirty="0"/>
          </a:p>
          <a:p>
            <a:pPr lvl="1"/>
            <a:r>
              <a:rPr lang="en-US" dirty="0"/>
              <a:t>Due to the limited test set size, we recommend </a:t>
            </a:r>
            <a:r>
              <a:rPr lang="en-US" b="1" dirty="0"/>
              <a:t>collecting more data</a:t>
            </a:r>
            <a:r>
              <a:rPr lang="en-US" dirty="0"/>
              <a:t> to further refine the model and improve accuracy.</a:t>
            </a:r>
          </a:p>
        </p:txBody>
      </p:sp>
      <p:sp>
        <p:nvSpPr>
          <p:cNvPr id="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GitHub</a:t>
            </a:r>
            <a:r>
              <a:rPr lang="zh-CN" altLang="en-US" sz="2200" dirty="0">
                <a:solidFill>
                  <a:schemeClr val="accent3">
                    <a:lumMod val="25000"/>
                  </a:schemeClr>
                </a:solidFill>
                <a:latin typeface="Abadi" panose="020B0604020104020204" pitchFamily="34" charset="0"/>
              </a:rPr>
              <a:t> </a:t>
            </a:r>
            <a:r>
              <a:rPr lang="en-US" altLang="zh-CN" sz="2200" dirty="0">
                <a:solidFill>
                  <a:schemeClr val="accent3">
                    <a:lumMod val="25000"/>
                  </a:schemeClr>
                </a:solidFill>
                <a:latin typeface="Abadi" panose="020B0604020104020204" pitchFamily="34" charset="0"/>
              </a:rPr>
              <a:t>URL</a:t>
            </a:r>
            <a:r>
              <a:rPr lang="zh-CN" altLang="en-US" sz="2200" dirty="0">
                <a:solidFill>
                  <a:schemeClr val="accent3">
                    <a:lumMod val="25000"/>
                  </a:schemeClr>
                </a:solidFill>
                <a:latin typeface="Abadi" panose="020B0604020104020204" pitchFamily="34" charset="0"/>
              </a:rPr>
              <a:t>：</a:t>
            </a:r>
            <a:endParaRPr lang="en-US" altLang="zh-CN" sz="2200" dirty="0">
              <a:solidFill>
                <a:schemeClr val="accent3">
                  <a:lumMod val="25000"/>
                </a:schemeClr>
              </a:solidFill>
              <a:latin typeface="Abadi" panose="020B0604020104020204" pitchFamily="34" charset="0"/>
            </a:endParaRPr>
          </a:p>
          <a:p>
            <a:pPr lvl="1">
              <a:lnSpc>
                <a:spcPct val="100000"/>
              </a:lnSpc>
              <a:spcBef>
                <a:spcPts val="1400"/>
              </a:spcBef>
            </a:pPr>
            <a:r>
              <a:rPr lang="en-US" sz="1800" dirty="0">
                <a:solidFill>
                  <a:schemeClr val="accent3">
                    <a:lumMod val="25000"/>
                  </a:schemeClr>
                </a:solidFill>
                <a:latin typeface="Abadi" panose="020B0604020104020204" pitchFamily="34" charset="0"/>
                <a:hlinkClick r:id="rId4"/>
              </a:rPr>
              <a:t>https://</a:t>
            </a:r>
            <a:r>
              <a:rPr lang="en-US" sz="1800" dirty="0" err="1">
                <a:solidFill>
                  <a:schemeClr val="accent3">
                    <a:lumMod val="25000"/>
                  </a:schemeClr>
                </a:solidFill>
                <a:latin typeface="Abadi" panose="020B0604020104020204" pitchFamily="34" charset="0"/>
                <a:hlinkClick r:id="rId4"/>
              </a:rPr>
              <a:t>github.com</a:t>
            </a:r>
            <a:r>
              <a:rPr lang="en-US" sz="1800" dirty="0">
                <a:solidFill>
                  <a:schemeClr val="accent3">
                    <a:lumMod val="25000"/>
                  </a:schemeClr>
                </a:solidFill>
                <a:latin typeface="Abadi" panose="020B0604020104020204" pitchFamily="34" charset="0"/>
                <a:hlinkClick r:id="rId4"/>
              </a:rPr>
              <a:t>/williamwang-ty/</a:t>
            </a:r>
            <a:r>
              <a:rPr lang="en-US" sz="1800" dirty="0" err="1">
                <a:solidFill>
                  <a:schemeClr val="accent3">
                    <a:lumMod val="25000"/>
                  </a:schemeClr>
                </a:solidFill>
                <a:latin typeface="Abadi" panose="020B0604020104020204" pitchFamily="34" charset="0"/>
                <a:hlinkClick r:id="rId4"/>
              </a:rPr>
              <a:t>ibm</a:t>
            </a:r>
            <a:r>
              <a:rPr lang="en-US" sz="1800" dirty="0">
                <a:solidFill>
                  <a:schemeClr val="accent3">
                    <a:lumMod val="25000"/>
                  </a:schemeClr>
                </a:solidFill>
                <a:latin typeface="Abadi" panose="020B0604020104020204" pitchFamily="34" charset="0"/>
                <a:hlinkClick r:id="rId4"/>
              </a:rPr>
              <a:t>-ds-capstone</a:t>
            </a:r>
            <a:endParaRPr lang="en-US" sz="1800" dirty="0">
              <a:solidFill>
                <a:schemeClr val="accent3">
                  <a:lumMod val="25000"/>
                </a:schemeClr>
              </a:solidFill>
              <a:latin typeface="Abadi" panose="020B0604020104020204" pitchFamily="34" charset="0"/>
            </a:endParaRPr>
          </a:p>
        </p:txBody>
      </p:sp>
      <p:sp>
        <p:nvSpPr>
          <p:cNvPr id="11"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p:cNvSpPr txBox="1"/>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panose="020B060402020209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9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9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9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9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9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Describe how data was collected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Describe how data was processed</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p:txBody>
      </p:sp>
      <p:sp>
        <p:nvSpPr>
          <p:cNvPr id="1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075537C-CA84-1446-933C-8E9D027F9201}" type="slidenum">
              <a:rPr lang="en-US" smtClean="0"/>
              <a:t>7</a:t>
            </a:fld>
            <a:endParaRPr lang="en-US"/>
          </a:p>
        </p:txBody>
      </p:sp>
      <p:sp>
        <p:nvSpPr>
          <p:cNvPr id="12"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
        <p:nvSpPr>
          <p:cNvPr id="3" name="TextBox 2">
            <a:extLst>
              <a:ext uri="{FF2B5EF4-FFF2-40B4-BE49-F238E27FC236}">
                <a16:creationId xmlns:a16="http://schemas.microsoft.com/office/drawing/2014/main" id="{D6970650-7A9C-25F3-A5DF-C337280819F6}"/>
              </a:ext>
            </a:extLst>
          </p:cNvPr>
          <p:cNvSpPr txBox="1"/>
          <p:nvPr/>
        </p:nvSpPr>
        <p:spPr>
          <a:xfrm>
            <a:off x="973776" y="1560936"/>
            <a:ext cx="9951523" cy="3970318"/>
          </a:xfrm>
          <a:prstGeom prst="rect">
            <a:avLst/>
          </a:prstGeom>
          <a:noFill/>
        </p:spPr>
        <p:txBody>
          <a:bodyPr wrap="square" rtlCol="0">
            <a:spAutoFit/>
          </a:bodyPr>
          <a:lstStyle/>
          <a:p>
            <a:r>
              <a:rPr lang="en-US" dirty="0"/>
              <a:t>Data was collected using two methods: API requests to the public SpaceX API and web scraping from a table on SpaceX’s Wikipedia page.</a:t>
            </a:r>
          </a:p>
          <a:p>
            <a:endParaRPr lang="en-US" dirty="0"/>
          </a:p>
          <a:p>
            <a:r>
              <a:rPr lang="en-US" dirty="0"/>
              <a:t>The next slide presents the API data collection flowchart, followed by the flowchart for the web scraping process.</a:t>
            </a:r>
          </a:p>
          <a:p>
            <a:endParaRPr lang="en-US" dirty="0"/>
          </a:p>
          <a:p>
            <a:r>
              <a:rPr lang="en-US" b="1" dirty="0"/>
              <a:t>SpaceX API Data Fields:</a:t>
            </a:r>
            <a:br>
              <a:rPr lang="en-US" dirty="0"/>
            </a:br>
            <a:r>
              <a:rPr lang="en-US" dirty="0" err="1"/>
              <a:t>FlightNumber</a:t>
            </a:r>
            <a:r>
              <a:rPr lang="en-US" dirty="0"/>
              <a:t>, Date, </a:t>
            </a:r>
            <a:r>
              <a:rPr lang="en-US" dirty="0" err="1"/>
              <a:t>BoosterVersion</a:t>
            </a:r>
            <a:r>
              <a:rPr lang="en-US" dirty="0"/>
              <a:t>, </a:t>
            </a:r>
            <a:r>
              <a:rPr lang="en-US" dirty="0" err="1"/>
              <a:t>PayloadMass</a:t>
            </a:r>
            <a:r>
              <a:rPr lang="en-US" dirty="0"/>
              <a:t>, Orbit, </a:t>
            </a:r>
            <a:r>
              <a:rPr lang="en-US" dirty="0" err="1"/>
              <a:t>LaunchSite</a:t>
            </a:r>
            <a:r>
              <a:rPr lang="en-US" dirty="0"/>
              <a:t>, Outcome, Flights, </a:t>
            </a:r>
            <a:r>
              <a:rPr lang="en-US" dirty="0" err="1"/>
              <a:t>GridFins</a:t>
            </a:r>
            <a:r>
              <a:rPr lang="en-US" dirty="0"/>
              <a:t>, Reused, Legs, </a:t>
            </a:r>
            <a:r>
              <a:rPr lang="en-US" dirty="0" err="1"/>
              <a:t>LandingPad</a:t>
            </a:r>
            <a:r>
              <a:rPr lang="en-US" dirty="0"/>
              <a:t>, Block, </a:t>
            </a:r>
            <a:r>
              <a:rPr lang="en-US" dirty="0" err="1"/>
              <a:t>ReusedCount</a:t>
            </a:r>
            <a:r>
              <a:rPr lang="en-US" dirty="0"/>
              <a:t>, Serial, Longitude, Latitude</a:t>
            </a:r>
          </a:p>
          <a:p>
            <a:endParaRPr lang="en-US" dirty="0"/>
          </a:p>
          <a:p>
            <a:r>
              <a:rPr lang="en-US" b="1" dirty="0"/>
              <a:t>Wikipedia Web Scraped Data Fields:</a:t>
            </a:r>
            <a:br>
              <a:rPr lang="en-US" dirty="0"/>
            </a:br>
            <a:r>
              <a:rPr lang="en-US" dirty="0"/>
              <a:t>Flight No., Launch Site, Payload, Payload Mass, Orbit, Customer, Launch Outcome, Booster Version, Booster Landing, Date, Time</a:t>
            </a:r>
          </a:p>
          <a:p>
            <a:endParaRPr 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Present your data collection with SpaceX REST calls using key phrases and flowcharts</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GitHub URL of the completed SpaceX API calls notebook: </a:t>
            </a:r>
            <a:r>
              <a:rPr lang="en-US" sz="1800" dirty="0">
                <a:solidFill>
                  <a:srgbClr val="1C7DDB"/>
                </a:solidFill>
                <a:latin typeface="Abadi" panose="020B0604020104020204" pitchFamily="34" charset="0"/>
                <a:hlinkClick r:id="rId3"/>
              </a:rPr>
              <a:t>https://</a:t>
            </a:r>
            <a:r>
              <a:rPr lang="en-US" sz="1800" dirty="0" err="1">
                <a:solidFill>
                  <a:srgbClr val="1C7DDB"/>
                </a:solidFill>
                <a:latin typeface="Abadi" panose="020B0604020104020204" pitchFamily="34" charset="0"/>
                <a:hlinkClick r:id="rId3"/>
              </a:rPr>
              <a:t>github.com</a:t>
            </a:r>
            <a:r>
              <a:rPr lang="en-US" sz="1800" dirty="0">
                <a:solidFill>
                  <a:srgbClr val="1C7DDB"/>
                </a:solidFill>
                <a:latin typeface="Abadi" panose="020B0604020104020204" pitchFamily="34" charset="0"/>
                <a:hlinkClick r:id="rId3"/>
              </a:rPr>
              <a:t>/williamwang-ty/</a:t>
            </a:r>
            <a:r>
              <a:rPr lang="en-US" sz="1800" dirty="0" err="1">
                <a:solidFill>
                  <a:srgbClr val="1C7DDB"/>
                </a:solidFill>
                <a:latin typeface="Abadi" panose="020B0604020104020204" pitchFamily="34" charset="0"/>
                <a:hlinkClick r:id="rId3"/>
              </a:rPr>
              <a:t>ibm</a:t>
            </a:r>
            <a:r>
              <a:rPr lang="en-US" sz="1800" dirty="0">
                <a:solidFill>
                  <a:srgbClr val="1C7DDB"/>
                </a:solidFill>
                <a:latin typeface="Abadi" panose="020B0604020104020204" pitchFamily="34" charset="0"/>
                <a:hlinkClick r:id="rId3"/>
              </a:rPr>
              <a:t>-ds-capstone/blob/main/Module1/Data%20Collection%20Api.ipynb</a:t>
            </a:r>
            <a:endParaRPr lang="en-US" sz="1800" dirty="0"/>
          </a:p>
          <a:p>
            <a:pPr>
              <a:lnSpc>
                <a:spcPct val="100000"/>
              </a:lnSpc>
              <a:spcBef>
                <a:spcPts val="1400"/>
              </a:spcBef>
            </a:pPr>
            <a:endParaRPr lang="en-US" dirty="0"/>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2" name="Picture 2">
            <a:extLst>
              <a:ext uri="{FF2B5EF4-FFF2-40B4-BE49-F238E27FC236}">
                <a16:creationId xmlns:a16="http://schemas.microsoft.com/office/drawing/2014/main" id="{274DAB00-1396-2C9F-1EA2-5C8931F8E75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61185" y="1412853"/>
            <a:ext cx="5707173" cy="461272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p:cNvSpPr>
            <a:spLocks noGrp="1"/>
          </p:cNvSpPr>
          <p:nvPr>
            <p:ph type="body" sz="half" idx="4294967295"/>
          </p:nvPr>
        </p:nvSpPr>
        <p:spPr>
          <a:xfrm>
            <a:off x="922411" y="1792288"/>
            <a:ext cx="4504612" cy="3811587"/>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Present your web scraping process using key phrases and flowcharts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GitHub URL of the completed web scraping notebook: </a:t>
            </a:r>
            <a:r>
              <a:rPr lang="en-US" sz="1600" dirty="0">
                <a:solidFill>
                  <a:schemeClr val="accent3">
                    <a:lumMod val="25000"/>
                  </a:schemeClr>
                </a:solidFill>
                <a:latin typeface="Abadi" panose="020B0604020104020204" pitchFamily="34" charset="0"/>
                <a:hlinkClick r:id="rId3"/>
              </a:rPr>
              <a:t>https://</a:t>
            </a:r>
            <a:r>
              <a:rPr lang="en-US" sz="1600" dirty="0" err="1">
                <a:solidFill>
                  <a:schemeClr val="accent3">
                    <a:lumMod val="25000"/>
                  </a:schemeClr>
                </a:solidFill>
                <a:latin typeface="Abadi" panose="020B0604020104020204" pitchFamily="34" charset="0"/>
                <a:hlinkClick r:id="rId3"/>
              </a:rPr>
              <a:t>github.com</a:t>
            </a:r>
            <a:r>
              <a:rPr lang="en-US" sz="1600" dirty="0">
                <a:solidFill>
                  <a:schemeClr val="accent3">
                    <a:lumMod val="25000"/>
                  </a:schemeClr>
                </a:solidFill>
                <a:latin typeface="Abadi" panose="020B0604020104020204" pitchFamily="34" charset="0"/>
                <a:hlinkClick r:id="rId3"/>
              </a:rPr>
              <a:t>/williamwang-ty/</a:t>
            </a:r>
            <a:r>
              <a:rPr lang="en-US" sz="1600" dirty="0" err="1">
                <a:solidFill>
                  <a:schemeClr val="accent3">
                    <a:lumMod val="25000"/>
                  </a:schemeClr>
                </a:solidFill>
                <a:latin typeface="Abadi" panose="020B0604020104020204" pitchFamily="34" charset="0"/>
                <a:hlinkClick r:id="rId3"/>
              </a:rPr>
              <a:t>ibm</a:t>
            </a:r>
            <a:r>
              <a:rPr lang="en-US" sz="1600" dirty="0">
                <a:solidFill>
                  <a:schemeClr val="accent3">
                    <a:lumMod val="25000"/>
                  </a:schemeClr>
                </a:solidFill>
                <a:latin typeface="Abadi" panose="020B0604020104020204" pitchFamily="34" charset="0"/>
                <a:hlinkClick r:id="rId3"/>
              </a:rPr>
              <a:t>-ds-capstone/blob/main/Module1/Data%20Collection%20with%20Web%20Scraping.ipynb</a:t>
            </a:r>
            <a:endParaRPr lang="en-US" sz="2200" dirty="0">
              <a:solidFill>
                <a:schemeClr val="accent3">
                  <a:lumMod val="25000"/>
                </a:schemeClr>
              </a:solidFill>
              <a:latin typeface="Abadi" panose="020B0604020104020204" pitchFamily="34" charset="0"/>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p:cNvSpPr txBox="1"/>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Data Collection - Scraping</a:t>
            </a:r>
            <a:endParaRPr lang="en-US" dirty="0">
              <a:solidFill>
                <a:srgbClr val="0B49CB"/>
              </a:solidFill>
            </a:endParaRPr>
          </a:p>
        </p:txBody>
      </p:sp>
      <p:pic>
        <p:nvPicPr>
          <p:cNvPr id="3074" name="Picture 2">
            <a:extLst>
              <a:ext uri="{FF2B5EF4-FFF2-40B4-BE49-F238E27FC236}">
                <a16:creationId xmlns:a16="http://schemas.microsoft.com/office/drawing/2014/main" id="{8EB41AEE-D9BC-A7EF-0E32-A5B5479E22F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95026" y="1392499"/>
            <a:ext cx="4239491" cy="538664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ma="http://schemas.microsoft.com/office/2006/metadata/properties/metaAttributes" xmlns:ct="http://schemas.microsoft.com/office/2006/metadata/contentType" ma:contentTypeScope="" ct:_="" ma:contentTypeVersion="12" ma:_="" ma:contentTypeID="0x010100EECD86F56755A646AC8AFCBCBD967F21" ma:versionID="5271f8e20090c87afed7729ac71f61b2" ma:contentTypeDescription="Create a new document." ma:contentTypeName="Document">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ns3:_="" ma:root="true" ma:fieldsID="cf12c133eb44377ebd94fdb7db4757b0" ns2:_="">
    <xsd:import namespace="155be751-a274-42e8-93fb-f39d3b9bccc8"/>
    <xsd:import namespace="f80a141d-92ca-4d3d-9308-f7e7b1d44ce8"/>
    <xsd:element name="properties">
      <xsd:complexType>
        <xsd:sequence>
          <xsd:element name="documentManagement">
            <xsd:complexType>
              <xsd:all>
                <xsd:element minOccurs="0" ref="ns2:MediaServiceMetadata"/>
                <xsd:element minOccurs="0" ref="ns2:MediaServiceFastMetadata"/>
                <xsd:element minOccurs="0" ref="ns2:MediaServiceAutoTags"/>
                <xsd:element minOccurs="0" ref="ns2:MediaServiceOCR"/>
                <xsd:element minOccurs="0" ref="ns2:MediaServiceDateTaken"/>
                <xsd:element minOccurs="0" ref="ns2:MediaServiceGenerationTime"/>
                <xsd:element minOccurs="0" ref="ns2:MediaServiceEventHashCode"/>
                <xsd:element minOccurs="0" ref="ns2:MediaServiceAutoKeyPoints"/>
                <xsd:element minOccurs="0" ref="ns2:MediaServiceKeyPoints"/>
                <xsd:element minOccurs="0" ref="ns3:SharedWithUsers"/>
                <xsd:element minOccurs="0" ref="ns3:SharedWithDetails"/>
                <xsd:element minOccurs="0" ref="ns2:MediaServiceLocation"/>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nillable="true" ma:readOnly="true" ma:index="8" ma:displayName="MediaServiceMetadata" ma:internalName="MediaServiceMetadata" ma:hidden="true">
      <xsd:simpleType>
        <xsd:restriction base="dms:Note"/>
      </xsd:simpleType>
    </xsd:element>
    <xsd:element name="MediaServiceFastMetadata" nillable="true" ma:readOnly="true" ma:index="9" ma:displayName="MediaServiceFastMetadata" ma:internalName="MediaServiceFastMetadata" ma:hidden="true">
      <xsd:simpleType>
        <xsd:restriction base="dms:Note"/>
      </xsd:simpleType>
    </xsd:element>
    <xsd:element name="MediaServiceAutoTags" nillable="true" ma:readOnly="true" ma:index="10" ma:displayName="Tags" ma:internalName="MediaServiceAutoTags">
      <xsd:simpleType>
        <xsd:restriction base="dms:Text"/>
      </xsd:simpleType>
    </xsd:element>
    <xsd:element name="MediaServiceOCR" nillable="true" ma:readOnly="true" ma:index="11" ma:displayName="Extracted Text" ma:internalName="MediaServiceOCR">
      <xsd:simpleType>
        <xsd:restriction base="dms:Note">
          <xsd:maxLength value="255"/>
        </xsd:restriction>
      </xsd:simpleType>
    </xsd:element>
    <xsd:element name="MediaServiceDateTaken" nillable="true" ma:readOnly="true" ma:index="12" ma:displayName="MediaServiceDateTaken" ma:internalName="MediaServiceDateTaken" ma:hidden="true">
      <xsd:simpleType>
        <xsd:restriction base="dms:Text"/>
      </xsd:simpleType>
    </xsd:element>
    <xsd:element name="MediaServiceGenerationTime" nillable="true" ma:readOnly="true" ma:index="13" ma:displayName="MediaServiceGenerationTime" ma:internalName="MediaServiceGenerationTime" ma:hidden="true">
      <xsd:simpleType>
        <xsd:restriction base="dms:Text"/>
      </xsd:simpleType>
    </xsd:element>
    <xsd:element name="MediaServiceEventHashCode" nillable="true" ma:readOnly="true" ma:index="14" ma:displayName="MediaServiceEventHashCode" ma:internalName="MediaServiceEventHashCode" ma:hidden="true">
      <xsd:simpleType>
        <xsd:restriction base="dms:Text"/>
      </xsd:simpleType>
    </xsd:element>
    <xsd:element name="MediaServiceAutoKeyPoints" nillable="true" ma:readOnly="true" ma:index="15" ma:displayName="MediaServiceAutoKeyPoints" ma:internalName="MediaServiceAutoKeyPoints" ma:hidden="true">
      <xsd:simpleType>
        <xsd:restriction base="dms:Note"/>
      </xsd:simpleType>
    </xsd:element>
    <xsd:element name="MediaServiceKeyPoints" nillable="true" ma:readOnly="true" ma:index="16" ma:displayName="KeyPoints" ma:internalName="MediaServiceKeyPoints">
      <xsd:simpleType>
        <xsd:restriction base="dms:Note">
          <xsd:maxLength value="255"/>
        </xsd:restriction>
      </xsd:simpleType>
    </xsd:element>
    <xsd:element name="MediaServiceLocation" nillable="true" ma:readOnly="true" ma:index="19" ma:displayName="Location" ma:internalName="MediaServiceLoca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nillable="true" ma:readOnly="true" ma:index="17" ma:displayName="Shared With" ma:internalName="SharedWithUsers">
      <xsd:complexType>
        <xsd:complexContent>
          <xsd:extension base="dms:UserMulti">
            <xsd:sequence>
              <xsd:element name="UserInfo" maxOccurs="unbounded" minOccurs="0">
                <xsd:complexType>
                  <xsd:sequence>
                    <xsd:element name="DisplayName" minOccurs="0" type="xsd:string"/>
                    <xsd:element name="AccountId" minOccurs="0" nillable="true" type="dms:UserId"/>
                    <xsd:element name="AccountType" minOccurs="0" type="xsd:string"/>
                  </xsd:sequence>
                </xsd:complexType>
              </xsd:element>
            </xsd:sequence>
          </xsd:extension>
        </xsd:complexContent>
      </xsd:complexType>
    </xsd:element>
    <xsd:element name="SharedWithDetails" nillable="true" ma:readOnly="true" ma:index="18" ma:displayName="Shared With Details" ma:internalName="SharedWithDetails">
      <xsd:simpleType>
        <xsd:restriction base="dms:Note">
          <xsd:maxLength value="255"/>
        </xsd:restriction>
      </xsd:simpleType>
    </xsd:element>
  </xsd:schema>
  <xsd:schema xmlns:xsd="http://www.w3.org/2001/XMLSchema" xmlns:xsi="http://www.w3.org/2001/XMLSchema-instance" xmlns="http://schemas.openxmlformats.org/package/2006/metadata/core-properties" xmlns:dcterms="http://purl.org/dc/terms/" xmlns:dc="http://purl.org/dc/elements/1.1/" xmlns:odoc="http://schemas.microsoft.com/internal/obd" targetNamespace="http://schemas.openxmlformats.org/package/2006/metadata/core-properties" attributeFormDefault="unqualified" elementFormDefault="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maxOccurs="1" minOccurs="0" ref="dc:creator"/>
        <xsd:element maxOccurs="1" minOccurs="0" ref="dcterms:created"/>
        <xsd:element maxOccurs="1" minOccurs="0" ref="dc:identifier"/>
        <xsd:element name="contentType" maxOccurs="1" minOccurs="0" type="xsd:string" ma:index="0" ma:displayName="Content Type"/>
        <xsd:element maxOccurs="1" minOccurs="0" ref="dc:title" ma:index="4" ma:displayName="Title"/>
        <xsd:element maxOccurs="1" minOccurs="0" ref="dc:subject"/>
        <xsd:element maxOccurs="1" minOccurs="0" ref="dc:description"/>
        <xsd:element name="keywords" maxOccurs="1" minOccurs="0" type="xsd:string"/>
        <xsd:element maxOccurs="1" minOccurs="0" ref="dc:language"/>
        <xsd:element name="category" maxOccurs="1" minOccurs="0" type="xsd:string"/>
        <xsd:element name="version" maxOccurs="1" minOccurs="0" type="xsd:string"/>
        <xsd:element name="revision" maxOccurs="1" minOccurs="0" type="xsd:string">
          <xsd:annotation>
            <xsd:documentation>
                        This value indicates the number of saves or revisions. The application is responsible for updating this value after each revision.
                    </xsd:documentation>
          </xsd:annotation>
        </xsd:element>
        <xsd:element name="lastModifiedBy" maxOccurs="1" minOccurs="0" type="xsd:string"/>
        <xsd:element maxOccurs="1" minOccurs="0" ref="dcterms:modified"/>
        <xsd:element name="contentStatus" maxOccurs="1" minOccurs="0" type="xsd:string"/>
      </xsd:all>
    </xsd:complexType>
  </xsd:schema>
  <xs:schema xmlns:xs="http://www.w3.org/2001/XMLSchema" xmlns:pc="http://schemas.microsoft.com/office/infopath/2007/PartnerControls" targetNamespace="http://schemas.microsoft.com/office/infopath/2007/PartnerControls" attributeFormDefault="unqualified" elementFormDefault="qualified">
    <xs:element name="Person">
      <xs:complexType>
        <xs:sequence>
          <xs:element minOccurs="0" ref="pc:DisplayName"/>
          <xs:element minOccurs="0" ref="pc:AccountId"/>
          <xs:element minOccurs="0" ref="pc:AccountType"/>
        </xs:sequence>
      </xs:complexType>
    </xs:element>
    <xs:element name="DisplayName" type="xs:string"/>
    <xs:element name="AccountId" type="xs:string"/>
    <xs:element name="AccountType" type="xs:string"/>
    <xs:element name="BDCAssociatedEntity">
      <xs:complexType>
        <xs:sequence>
          <xs:element maxOccurs="unbounded" minOccurs="0" ref="pc:BDCEntity"/>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minOccurs="0" ref="pc:EntityDisplayName"/>
          <xs:element minOccurs="0" ref="pc:EntityInstanceReference"/>
          <xs:element minOccurs="0" ref="pc:EntityId1"/>
          <xs:element minOccurs="0" ref="pc:EntityId2"/>
          <xs:element minOccurs="0" ref="pc:EntityId3"/>
          <xs:element minOccurs="0" ref="pc:EntityId4"/>
          <xs:element minOccurs="0" ref="pc:EntityId5"/>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maxOccurs="unbounded" minOccurs="0" ref="pc:TermInfo"/>
        </xs:sequence>
      </xs:complexType>
    </xs:element>
    <xs:element name="TermInfo">
      <xs:complexType>
        <xs:sequence>
          <xs:element minOccurs="0" ref="pc:TermName"/>
          <xs:element minOccurs="0" ref="pc:TermId"/>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datastoreItem>
</file>

<file path=customXml/itemProps2.xml><?xml version="1.0" encoding="utf-8"?>
<ds:datastoreItem xmlns:ds="http://schemas.openxmlformats.org/officeDocument/2006/customXml" ds:itemID="{FD840426-F08D-42AC-9846-A20E4AB85A26}">
  <ds:schemaRefs/>
</ds:datastoreItem>
</file>

<file path=customXml/itemProps3.xml><?xml version="1.0" encoding="utf-8"?>
<ds:datastoreItem xmlns:ds="http://schemas.openxmlformats.org/officeDocument/2006/customXml" ds:itemID="{54DA07C5-A406-4A0D-B3E6-3856C94AC7F3}">
  <ds:schemaRefs/>
</ds:datastoreItem>
</file>

<file path=docProps/app.xml><?xml version="1.0" encoding="utf-8"?>
<Properties xmlns="http://schemas.openxmlformats.org/officeDocument/2006/extended-properties" xmlns:vt="http://schemas.openxmlformats.org/officeDocument/2006/docPropsVTypes">
  <TotalTime>189</TotalTime>
  <Words>2449</Words>
  <Application>Microsoft Macintosh PowerPoint</Application>
  <PresentationFormat>Widescreen</PresentationFormat>
  <Paragraphs>272</Paragraphs>
  <Slides>47</Slides>
  <Notes>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47</vt:i4>
      </vt:variant>
    </vt:vector>
  </HeadingPairs>
  <TitlesOfParts>
    <vt:vector size="53" baseType="lpstr">
      <vt:lpstr>Carlito</vt:lpstr>
      <vt:lpstr>Abadi</vt:lpstr>
      <vt:lpstr>Arial</vt:lpstr>
      <vt:lpstr>Calibri</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William Wang</cp:lastModifiedBy>
  <cp:revision>247</cp:revision>
  <dcterms:created xsi:type="dcterms:W3CDTF">2025-05-27T06:42:34Z</dcterms:created>
  <dcterms:modified xsi:type="dcterms:W3CDTF">2025-05-27T09:55:02Z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y fmtid="{D5CDD505-2E9C-101B-9397-08002B2CF9AE}" pid="3" name="ICV">
    <vt:lpwstr>9399212B94C84505DA5E356813CD0E35_42</vt:lpwstr>
  </property>
  <property fmtid="{D5CDD505-2E9C-101B-9397-08002B2CF9AE}" pid="4" name="KSOProductBuildVer">
    <vt:lpwstr>2052-7.4.1.8983</vt:lpwstr>
  </property>
</Properties>
</file>